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6"/>
  </p:notes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IBM Plex Sans Medium" charset="1" panose="020B0603050203000203"/>
      <p:regular r:id="rId19"/>
    </p:embeddedFont>
    <p:embeddedFont>
      <p:font typeface="Roboto" charset="1" panose="02000000000000000000"/>
      <p:regular r:id="rId20"/>
    </p:embeddedFont>
    <p:embeddedFont>
      <p:font typeface="Arimo Bold" charset="1" panose="020B07040202020202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notesMasters/notesMaster1.xml" Type="http://schemas.openxmlformats.org/officeDocument/2006/relationships/notesMaster"/><Relationship Id="rId17" Target="theme/theme2.xml" Type="http://schemas.openxmlformats.org/officeDocument/2006/relationships/theme"/><Relationship Id="rId18" Target="notesSlides/notesSlide1.xml" Type="http://schemas.openxmlformats.org/officeDocument/2006/relationships/note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notesSlides/notesSlide2.xml" Type="http://schemas.openxmlformats.org/officeDocument/2006/relationships/notesSlide"/><Relationship Id="rId23" Target="notesSlides/notesSlide3.xml" Type="http://schemas.openxmlformats.org/officeDocument/2006/relationships/notesSlide"/><Relationship Id="rId24" Target="notesSlides/notesSlide4.xml" Type="http://schemas.openxmlformats.org/officeDocument/2006/relationships/notesSlide"/><Relationship Id="rId25" Target="notesSlides/notesSlide5.xml" Type="http://schemas.openxmlformats.org/officeDocument/2006/relationships/notesSlide"/><Relationship Id="rId26" Target="notesSlides/notesSlide6.xml" Type="http://schemas.openxmlformats.org/officeDocument/2006/relationships/notesSlide"/><Relationship Id="rId27" Target="notesSlides/notesSlide7.xml" Type="http://schemas.openxmlformats.org/officeDocument/2006/relationships/notesSlide"/><Relationship Id="rId28" Target="notesSlides/notesSlide8.xml" Type="http://schemas.openxmlformats.org/officeDocument/2006/relationships/notesSlide"/><Relationship Id="rId29" Target="notesSlides/notesSlide9.xml" Type="http://schemas.openxmlformats.org/officeDocument/2006/relationships/notesSlide"/><Relationship Id="rId3" Target="viewProps.xml" Type="http://schemas.openxmlformats.org/officeDocument/2006/relationships/viewProps"/><Relationship Id="rId30" Target="notesSlides/notesSlide10.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2242A"/>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92C32"/>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8" id="8"/>
          <p:cNvSpPr txBox="true"/>
          <p:nvPr/>
        </p:nvSpPr>
        <p:spPr>
          <a:xfrm rot="0">
            <a:off x="992238" y="2197448"/>
            <a:ext cx="9445526" cy="3706416"/>
          </a:xfrm>
          <a:prstGeom prst="rect">
            <a:avLst/>
          </a:prstGeom>
        </p:spPr>
        <p:txBody>
          <a:bodyPr anchor="t" rtlCol="false" tIns="0" lIns="0" bIns="0" rIns="0">
            <a:spAutoFit/>
          </a:bodyPr>
          <a:lstStyle/>
          <a:p>
            <a:pPr algn="l">
              <a:lnSpc>
                <a:spcPts val="9625"/>
              </a:lnSpc>
            </a:pPr>
            <a:r>
              <a:rPr lang="en-US" sz="7687" b="true">
                <a:solidFill>
                  <a:srgbClr val="F3F3F2"/>
                </a:solidFill>
                <a:latin typeface="IBM Plex Sans Medium"/>
                <a:ea typeface="IBM Plex Sans Medium"/>
                <a:cs typeface="IBM Plex Sans Medium"/>
                <a:sym typeface="IBM Plex Sans Medium"/>
              </a:rPr>
              <a:t>HTML Foundation Framework: Background Colors</a:t>
            </a:r>
          </a:p>
        </p:txBody>
      </p:sp>
      <p:sp>
        <p:nvSpPr>
          <p:cNvPr name="TextBox 9" id="9"/>
          <p:cNvSpPr txBox="true"/>
          <p:nvPr/>
        </p:nvSpPr>
        <p:spPr>
          <a:xfrm rot="0">
            <a:off x="992238" y="6233815"/>
            <a:ext cx="9445526" cy="1002506"/>
          </a:xfrm>
          <a:prstGeom prst="rect">
            <a:avLst/>
          </a:prstGeom>
        </p:spPr>
        <p:txBody>
          <a:bodyPr anchor="t" rtlCol="false" tIns="0" lIns="0" bIns="0" rIns="0">
            <a:spAutoFit/>
          </a:bodyPr>
          <a:lstStyle/>
          <a:p>
            <a:pPr algn="l">
              <a:lnSpc>
                <a:spcPts val="3562"/>
              </a:lnSpc>
            </a:pPr>
            <a:r>
              <a:rPr lang="en-US" sz="2187">
                <a:solidFill>
                  <a:srgbClr val="D4D4D1"/>
                </a:solidFill>
                <a:latin typeface="Roboto"/>
                <a:ea typeface="Roboto"/>
                <a:cs typeface="Roboto"/>
                <a:sym typeface="Roboto"/>
              </a:rPr>
              <a:t>This presentation explores background colors in the HTML Foundation framework. We'll cover their purpose, application, and best practices.</a:t>
            </a:r>
          </a:p>
        </p:txBody>
      </p:sp>
      <p:grpSp>
        <p:nvGrpSpPr>
          <p:cNvPr name="Group 10" id="10"/>
          <p:cNvGrpSpPr/>
          <p:nvPr/>
        </p:nvGrpSpPr>
        <p:grpSpPr>
          <a:xfrm rot="0">
            <a:off x="987475" y="7571631"/>
            <a:ext cx="463154" cy="463154"/>
            <a:chOff x="0" y="0"/>
            <a:chExt cx="617538" cy="617538"/>
          </a:xfrm>
        </p:grpSpPr>
        <p:sp>
          <p:nvSpPr>
            <p:cNvPr name="Freeform 11" id="11"/>
            <p:cNvSpPr/>
            <p:nvPr/>
          </p:nvSpPr>
          <p:spPr>
            <a:xfrm flipH="false" flipV="false" rot="0">
              <a:off x="6350" y="6350"/>
              <a:ext cx="604901" cy="604901"/>
            </a:xfrm>
            <a:custGeom>
              <a:avLst/>
              <a:gdLst/>
              <a:ahLst/>
              <a:cxnLst/>
              <a:rect r="r" b="b" t="t" l="l"/>
              <a:pathLst>
                <a:path h="604901" w="604901">
                  <a:moveTo>
                    <a:pt x="0" y="302387"/>
                  </a:moveTo>
                  <a:cubicBezTo>
                    <a:pt x="0" y="135382"/>
                    <a:pt x="135382" y="0"/>
                    <a:pt x="302387" y="0"/>
                  </a:cubicBezTo>
                  <a:cubicBezTo>
                    <a:pt x="469392" y="0"/>
                    <a:pt x="604901" y="135382"/>
                    <a:pt x="604901" y="302387"/>
                  </a:cubicBezTo>
                  <a:cubicBezTo>
                    <a:pt x="604901" y="469392"/>
                    <a:pt x="469392" y="604901"/>
                    <a:pt x="302387" y="604901"/>
                  </a:cubicBezTo>
                  <a:cubicBezTo>
                    <a:pt x="135382" y="604901"/>
                    <a:pt x="0" y="469392"/>
                    <a:pt x="0" y="302387"/>
                  </a:cubicBezTo>
                  <a:close/>
                </a:path>
              </a:pathLst>
            </a:custGeom>
            <a:solidFill>
              <a:srgbClr val="C09C7C"/>
            </a:solidFill>
          </p:spPr>
        </p:sp>
        <p:sp>
          <p:nvSpPr>
            <p:cNvPr name="Freeform 12" id="12"/>
            <p:cNvSpPr/>
            <p:nvPr/>
          </p:nvSpPr>
          <p:spPr>
            <a:xfrm flipH="false" flipV="false" rot="0">
              <a:off x="0" y="0"/>
              <a:ext cx="617601" cy="617601"/>
            </a:xfrm>
            <a:custGeom>
              <a:avLst/>
              <a:gdLst/>
              <a:ahLst/>
              <a:cxnLst/>
              <a:rect r="r" b="b" t="t" l="l"/>
              <a:pathLst>
                <a:path h="617601" w="617601">
                  <a:moveTo>
                    <a:pt x="0" y="308737"/>
                  </a:moveTo>
                  <a:cubicBezTo>
                    <a:pt x="0" y="138303"/>
                    <a:pt x="138303" y="0"/>
                    <a:pt x="308737" y="0"/>
                  </a:cubicBezTo>
                  <a:cubicBezTo>
                    <a:pt x="310642" y="0"/>
                    <a:pt x="312547" y="889"/>
                    <a:pt x="313690" y="2413"/>
                  </a:cubicBezTo>
                  <a:lnTo>
                    <a:pt x="308737" y="6350"/>
                  </a:lnTo>
                  <a:lnTo>
                    <a:pt x="308737" y="0"/>
                  </a:lnTo>
                  <a:lnTo>
                    <a:pt x="308737" y="6350"/>
                  </a:lnTo>
                  <a:lnTo>
                    <a:pt x="308737" y="0"/>
                  </a:lnTo>
                  <a:cubicBezTo>
                    <a:pt x="479298" y="0"/>
                    <a:pt x="617601" y="138303"/>
                    <a:pt x="617601" y="308737"/>
                  </a:cubicBezTo>
                  <a:cubicBezTo>
                    <a:pt x="617601" y="311150"/>
                    <a:pt x="616204" y="313309"/>
                    <a:pt x="614045" y="314452"/>
                  </a:cubicBezTo>
                  <a:lnTo>
                    <a:pt x="611251" y="308737"/>
                  </a:lnTo>
                  <a:lnTo>
                    <a:pt x="617601" y="308737"/>
                  </a:lnTo>
                  <a:cubicBezTo>
                    <a:pt x="617601" y="479298"/>
                    <a:pt x="479298" y="617474"/>
                    <a:pt x="308864" y="617474"/>
                  </a:cubicBezTo>
                  <a:lnTo>
                    <a:pt x="308864" y="611124"/>
                  </a:lnTo>
                  <a:lnTo>
                    <a:pt x="308864" y="604774"/>
                  </a:lnTo>
                  <a:lnTo>
                    <a:pt x="308864" y="611124"/>
                  </a:lnTo>
                  <a:lnTo>
                    <a:pt x="308864" y="617474"/>
                  </a:lnTo>
                  <a:cubicBezTo>
                    <a:pt x="138303" y="617601"/>
                    <a:pt x="0" y="479298"/>
                    <a:pt x="0" y="308737"/>
                  </a:cubicBezTo>
                  <a:lnTo>
                    <a:pt x="6350" y="308737"/>
                  </a:lnTo>
                  <a:lnTo>
                    <a:pt x="0" y="308737"/>
                  </a:lnTo>
                  <a:moveTo>
                    <a:pt x="12700" y="308737"/>
                  </a:moveTo>
                  <a:lnTo>
                    <a:pt x="6350" y="308737"/>
                  </a:lnTo>
                  <a:lnTo>
                    <a:pt x="12700" y="308737"/>
                  </a:lnTo>
                  <a:cubicBezTo>
                    <a:pt x="12700" y="472313"/>
                    <a:pt x="145288" y="604901"/>
                    <a:pt x="308737" y="604901"/>
                  </a:cubicBezTo>
                  <a:cubicBezTo>
                    <a:pt x="312293" y="604901"/>
                    <a:pt x="315087" y="607695"/>
                    <a:pt x="315087" y="611251"/>
                  </a:cubicBezTo>
                  <a:cubicBezTo>
                    <a:pt x="315087" y="614807"/>
                    <a:pt x="312293" y="617601"/>
                    <a:pt x="308737" y="617601"/>
                  </a:cubicBezTo>
                  <a:cubicBezTo>
                    <a:pt x="305181" y="617601"/>
                    <a:pt x="302387" y="614807"/>
                    <a:pt x="302387" y="611251"/>
                  </a:cubicBezTo>
                  <a:cubicBezTo>
                    <a:pt x="302387" y="607695"/>
                    <a:pt x="305181" y="604901"/>
                    <a:pt x="308737" y="604901"/>
                  </a:cubicBezTo>
                  <a:cubicBezTo>
                    <a:pt x="472313" y="604901"/>
                    <a:pt x="604774" y="472313"/>
                    <a:pt x="604774" y="308864"/>
                  </a:cubicBezTo>
                  <a:cubicBezTo>
                    <a:pt x="604774" y="306451"/>
                    <a:pt x="606171" y="304292"/>
                    <a:pt x="608330" y="303149"/>
                  </a:cubicBezTo>
                  <a:lnTo>
                    <a:pt x="611124" y="308864"/>
                  </a:lnTo>
                  <a:lnTo>
                    <a:pt x="604774" y="308864"/>
                  </a:lnTo>
                  <a:cubicBezTo>
                    <a:pt x="604901" y="145288"/>
                    <a:pt x="472313" y="12700"/>
                    <a:pt x="308737" y="12700"/>
                  </a:cubicBezTo>
                  <a:cubicBezTo>
                    <a:pt x="306832" y="12700"/>
                    <a:pt x="304927" y="11811"/>
                    <a:pt x="303784" y="10287"/>
                  </a:cubicBezTo>
                  <a:lnTo>
                    <a:pt x="308737" y="6350"/>
                  </a:lnTo>
                  <a:lnTo>
                    <a:pt x="308737" y="12700"/>
                  </a:lnTo>
                  <a:cubicBezTo>
                    <a:pt x="145288" y="12700"/>
                    <a:pt x="12700" y="145288"/>
                    <a:pt x="12700" y="308737"/>
                  </a:cubicBezTo>
                  <a:close/>
                </a:path>
              </a:pathLst>
            </a:custGeom>
            <a:solidFill>
              <a:srgbClr val="FFFFFF"/>
            </a:solidFill>
          </p:spPr>
        </p:sp>
      </p:grpSp>
      <p:sp>
        <p:nvSpPr>
          <p:cNvPr name="TextBox 13" id="13"/>
          <p:cNvSpPr txBox="true"/>
          <p:nvPr/>
        </p:nvSpPr>
        <p:spPr>
          <a:xfrm rot="0">
            <a:off x="1140321" y="7751712"/>
            <a:ext cx="157311" cy="112365"/>
          </a:xfrm>
          <a:prstGeom prst="rect">
            <a:avLst/>
          </a:prstGeom>
        </p:spPr>
        <p:txBody>
          <a:bodyPr anchor="t" rtlCol="false" tIns="0" lIns="0" bIns="0" rIns="0">
            <a:spAutoFit/>
          </a:bodyPr>
          <a:lstStyle/>
          <a:p>
            <a:pPr algn="ctr">
              <a:lnSpc>
                <a:spcPts val="937"/>
              </a:lnSpc>
            </a:pPr>
            <a:r>
              <a:rPr lang="en-US" sz="937">
                <a:solidFill>
                  <a:srgbClr val="3C3838"/>
                </a:solidFill>
                <a:latin typeface="Roboto"/>
                <a:ea typeface="Roboto"/>
                <a:cs typeface="Roboto"/>
                <a:sym typeface="Roboto"/>
              </a:rPr>
              <a:t>ra</a:t>
            </a:r>
          </a:p>
        </p:txBody>
      </p:sp>
      <p:sp>
        <p:nvSpPr>
          <p:cNvPr name="TextBox 14" id="14"/>
          <p:cNvSpPr txBox="true"/>
          <p:nvPr/>
        </p:nvSpPr>
        <p:spPr>
          <a:xfrm rot="0">
            <a:off x="1578025" y="7479060"/>
            <a:ext cx="2824481" cy="488950"/>
          </a:xfrm>
          <a:prstGeom prst="rect">
            <a:avLst/>
          </a:prstGeom>
        </p:spPr>
        <p:txBody>
          <a:bodyPr anchor="t" rtlCol="false" tIns="0" lIns="0" bIns="0" rIns="0">
            <a:spAutoFit/>
          </a:bodyPr>
          <a:lstStyle/>
          <a:p>
            <a:pPr algn="l">
              <a:lnSpc>
                <a:spcPts val="3874"/>
              </a:lnSpc>
            </a:pPr>
            <a:r>
              <a:rPr lang="en-US" sz="2750" b="true">
                <a:solidFill>
                  <a:srgbClr val="D4D4D1"/>
                </a:solidFill>
                <a:latin typeface="Arimo Bold"/>
                <a:ea typeface="Arimo Bold"/>
                <a:cs typeface="Arimo Bold"/>
                <a:sym typeface="Arimo Bold"/>
              </a:rPr>
              <a:t>B</a:t>
            </a:r>
            <a:r>
              <a:rPr lang="en-US" sz="2750" b="true">
                <a:solidFill>
                  <a:srgbClr val="D4D4D1"/>
                </a:solidFill>
                <a:latin typeface="Arimo Bold"/>
                <a:ea typeface="Arimo Bold"/>
                <a:cs typeface="Arimo Bold"/>
                <a:sym typeface="Arimo Bold"/>
              </a:rPr>
              <a:t>y Riyaz Ahmed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2242A"/>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92C32"/>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TextBox 7" id="7"/>
          <p:cNvSpPr txBox="true"/>
          <p:nvPr/>
        </p:nvSpPr>
        <p:spPr>
          <a:xfrm rot="0">
            <a:off x="7850237" y="2891730"/>
            <a:ext cx="9445526" cy="1790997"/>
          </a:xfrm>
          <a:prstGeom prst="rect">
            <a:avLst/>
          </a:prstGeom>
        </p:spPr>
        <p:txBody>
          <a:bodyPr anchor="t" rtlCol="false" tIns="0" lIns="0" bIns="0" rIns="0">
            <a:spAutoFit/>
          </a:bodyPr>
          <a:lstStyle/>
          <a:p>
            <a:pPr algn="l">
              <a:lnSpc>
                <a:spcPts val="6937"/>
              </a:lnSpc>
            </a:pPr>
            <a:r>
              <a:rPr lang="en-US" sz="5562" b="true">
                <a:solidFill>
                  <a:srgbClr val="F3F3F2"/>
                </a:solidFill>
                <a:latin typeface="IBM Plex Sans Medium"/>
                <a:ea typeface="IBM Plex Sans Medium"/>
                <a:cs typeface="IBM Plex Sans Medium"/>
                <a:sym typeface="IBM Plex Sans Medium"/>
              </a:rPr>
              <a:t>Conclusion and key takeaways</a:t>
            </a:r>
          </a:p>
        </p:txBody>
      </p:sp>
      <p:sp>
        <p:nvSpPr>
          <p:cNvPr name="TextBox 8" id="8"/>
          <p:cNvSpPr txBox="true"/>
          <p:nvPr/>
        </p:nvSpPr>
        <p:spPr>
          <a:xfrm rot="0">
            <a:off x="7850237" y="5012680"/>
            <a:ext cx="9445526" cy="2363391"/>
          </a:xfrm>
          <a:prstGeom prst="rect">
            <a:avLst/>
          </a:prstGeom>
        </p:spPr>
        <p:txBody>
          <a:bodyPr anchor="t" rtlCol="false" tIns="0" lIns="0" bIns="0" rIns="0">
            <a:spAutoFit/>
          </a:bodyPr>
          <a:lstStyle/>
          <a:p>
            <a:pPr algn="l">
              <a:lnSpc>
                <a:spcPts val="3562"/>
              </a:lnSpc>
            </a:pPr>
            <a:r>
              <a:rPr lang="en-US" sz="2187">
                <a:solidFill>
                  <a:srgbClr val="D4D4D1"/>
                </a:solidFill>
                <a:latin typeface="Roboto"/>
                <a:ea typeface="Roboto"/>
                <a:cs typeface="Roboto"/>
                <a:sym typeface="Roboto"/>
              </a:rPr>
              <a:t>Background colors are an essential aspect of web design. They contribute to visual appeal, readability, and accessibility. By utilizing Foundation's utility classes and best practices, you can effectively implement background colors for a more engaging and user-friendly website experience.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2242A"/>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92C32"/>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TextBox 7" id="7"/>
          <p:cNvSpPr txBox="true"/>
          <p:nvPr/>
        </p:nvSpPr>
        <p:spPr>
          <a:xfrm rot="0">
            <a:off x="7850237" y="1353740"/>
            <a:ext cx="9434512" cy="905024"/>
          </a:xfrm>
          <a:prstGeom prst="rect">
            <a:avLst/>
          </a:prstGeom>
        </p:spPr>
        <p:txBody>
          <a:bodyPr anchor="t" rtlCol="false" tIns="0" lIns="0" bIns="0" rIns="0">
            <a:spAutoFit/>
          </a:bodyPr>
          <a:lstStyle/>
          <a:p>
            <a:pPr algn="l">
              <a:lnSpc>
                <a:spcPts val="6937"/>
              </a:lnSpc>
            </a:pPr>
            <a:r>
              <a:rPr lang="en-US" sz="5562" b="true">
                <a:solidFill>
                  <a:srgbClr val="F3F3F2"/>
                </a:solidFill>
                <a:latin typeface="IBM Plex Sans Medium"/>
                <a:ea typeface="IBM Plex Sans Medium"/>
                <a:cs typeface="IBM Plex Sans Medium"/>
                <a:sym typeface="IBM Plex Sans Medium"/>
              </a:rPr>
              <a:t>What are background colors?</a:t>
            </a:r>
          </a:p>
        </p:txBody>
      </p:sp>
      <p:grpSp>
        <p:nvGrpSpPr>
          <p:cNvPr name="Group 8" id="8"/>
          <p:cNvGrpSpPr/>
          <p:nvPr/>
        </p:nvGrpSpPr>
        <p:grpSpPr>
          <a:xfrm rot="0">
            <a:off x="7850237" y="3002905"/>
            <a:ext cx="637877" cy="637878"/>
            <a:chOff x="0" y="0"/>
            <a:chExt cx="850503" cy="850503"/>
          </a:xfrm>
        </p:grpSpPr>
        <p:sp>
          <p:nvSpPr>
            <p:cNvPr name="Freeform 9" id="9"/>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484B51"/>
            </a:solidFill>
          </p:spPr>
        </p:sp>
      </p:grpSp>
      <p:sp>
        <p:nvSpPr>
          <p:cNvPr name="TextBox 10" id="10"/>
          <p:cNvSpPr txBox="true"/>
          <p:nvPr/>
        </p:nvSpPr>
        <p:spPr>
          <a:xfrm rot="0">
            <a:off x="8041481" y="3166319"/>
            <a:ext cx="255240" cy="368201"/>
          </a:xfrm>
          <a:prstGeom prst="rect">
            <a:avLst/>
          </a:prstGeom>
        </p:spPr>
        <p:txBody>
          <a:bodyPr anchor="t" rtlCol="false" tIns="0" lIns="0" bIns="0" rIns="0">
            <a:spAutoFit/>
          </a:bodyPr>
          <a:lstStyle/>
          <a:p>
            <a:pPr algn="ctr">
              <a:lnSpc>
                <a:spcPts val="3312"/>
              </a:lnSpc>
            </a:pPr>
            <a:r>
              <a:rPr lang="en-US" sz="3312" b="true">
                <a:solidFill>
                  <a:srgbClr val="D4D4D1"/>
                </a:solidFill>
                <a:latin typeface="IBM Plex Sans Medium"/>
                <a:ea typeface="IBM Plex Sans Medium"/>
                <a:cs typeface="IBM Plex Sans Medium"/>
                <a:sym typeface="IBM Plex Sans Medium"/>
              </a:rPr>
              <a:t>1</a:t>
            </a:r>
          </a:p>
        </p:txBody>
      </p:sp>
      <p:sp>
        <p:nvSpPr>
          <p:cNvPr name="TextBox 11" id="11"/>
          <p:cNvSpPr txBox="true"/>
          <p:nvPr/>
        </p:nvSpPr>
        <p:spPr>
          <a:xfrm rot="0">
            <a:off x="8771632" y="2993380"/>
            <a:ext cx="3544044" cy="452437"/>
          </a:xfrm>
          <a:prstGeom prst="rect">
            <a:avLst/>
          </a:prstGeom>
        </p:spPr>
        <p:txBody>
          <a:bodyPr anchor="t" rtlCol="false" tIns="0" lIns="0" bIns="0" rIns="0">
            <a:spAutoFit/>
          </a:bodyPr>
          <a:lstStyle/>
          <a:p>
            <a:pPr algn="l">
              <a:lnSpc>
                <a:spcPts val="3437"/>
              </a:lnSpc>
            </a:pPr>
            <a:r>
              <a:rPr lang="en-US" sz="2750" b="true">
                <a:solidFill>
                  <a:srgbClr val="D4D4D1"/>
                </a:solidFill>
                <a:latin typeface="IBM Plex Sans Medium"/>
                <a:ea typeface="IBM Plex Sans Medium"/>
                <a:cs typeface="IBM Plex Sans Medium"/>
                <a:sym typeface="IBM Plex Sans Medium"/>
              </a:rPr>
              <a:t>Coloring Elements</a:t>
            </a:r>
          </a:p>
        </p:txBody>
      </p:sp>
      <p:sp>
        <p:nvSpPr>
          <p:cNvPr name="TextBox 12" id="12"/>
          <p:cNvSpPr txBox="true"/>
          <p:nvPr/>
        </p:nvSpPr>
        <p:spPr>
          <a:xfrm rot="0">
            <a:off x="8771632" y="3520679"/>
            <a:ext cx="3659684" cy="1909762"/>
          </a:xfrm>
          <a:prstGeom prst="rect">
            <a:avLst/>
          </a:prstGeom>
        </p:spPr>
        <p:txBody>
          <a:bodyPr anchor="t" rtlCol="false" tIns="0" lIns="0" bIns="0" rIns="0">
            <a:spAutoFit/>
          </a:bodyPr>
          <a:lstStyle/>
          <a:p>
            <a:pPr algn="l">
              <a:lnSpc>
                <a:spcPts val="3562"/>
              </a:lnSpc>
            </a:pPr>
            <a:r>
              <a:rPr lang="en-US" sz="2187">
                <a:solidFill>
                  <a:srgbClr val="D4D4D1"/>
                </a:solidFill>
                <a:latin typeface="Roboto"/>
                <a:ea typeface="Roboto"/>
                <a:cs typeface="Roboto"/>
                <a:sym typeface="Roboto"/>
              </a:rPr>
              <a:t>They add visual appeal and enhance the user interface by defining the visual backdrop of elements.</a:t>
            </a:r>
          </a:p>
        </p:txBody>
      </p:sp>
      <p:grpSp>
        <p:nvGrpSpPr>
          <p:cNvPr name="Group 13" id="13"/>
          <p:cNvGrpSpPr/>
          <p:nvPr/>
        </p:nvGrpSpPr>
        <p:grpSpPr>
          <a:xfrm rot="0">
            <a:off x="12714834" y="3002905"/>
            <a:ext cx="637877" cy="637878"/>
            <a:chOff x="0" y="0"/>
            <a:chExt cx="850503" cy="850503"/>
          </a:xfrm>
        </p:grpSpPr>
        <p:sp>
          <p:nvSpPr>
            <p:cNvPr name="Freeform 14" id="14"/>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484B51"/>
            </a:solidFill>
          </p:spPr>
        </p:sp>
      </p:grpSp>
      <p:sp>
        <p:nvSpPr>
          <p:cNvPr name="TextBox 15" id="15"/>
          <p:cNvSpPr txBox="true"/>
          <p:nvPr/>
        </p:nvSpPr>
        <p:spPr>
          <a:xfrm rot="0">
            <a:off x="12906077" y="3166319"/>
            <a:ext cx="255240" cy="368201"/>
          </a:xfrm>
          <a:prstGeom prst="rect">
            <a:avLst/>
          </a:prstGeom>
        </p:spPr>
        <p:txBody>
          <a:bodyPr anchor="t" rtlCol="false" tIns="0" lIns="0" bIns="0" rIns="0">
            <a:spAutoFit/>
          </a:bodyPr>
          <a:lstStyle/>
          <a:p>
            <a:pPr algn="ctr">
              <a:lnSpc>
                <a:spcPts val="3312"/>
              </a:lnSpc>
            </a:pPr>
            <a:r>
              <a:rPr lang="en-US" sz="3312" b="true">
                <a:solidFill>
                  <a:srgbClr val="D4D4D1"/>
                </a:solidFill>
                <a:latin typeface="IBM Plex Sans Medium"/>
                <a:ea typeface="IBM Plex Sans Medium"/>
                <a:cs typeface="IBM Plex Sans Medium"/>
                <a:sym typeface="IBM Plex Sans Medium"/>
              </a:rPr>
              <a:t>2</a:t>
            </a:r>
          </a:p>
        </p:txBody>
      </p:sp>
      <p:sp>
        <p:nvSpPr>
          <p:cNvPr name="TextBox 16" id="16"/>
          <p:cNvSpPr txBox="true"/>
          <p:nvPr/>
        </p:nvSpPr>
        <p:spPr>
          <a:xfrm rot="0">
            <a:off x="13636229" y="2993380"/>
            <a:ext cx="3586757" cy="452437"/>
          </a:xfrm>
          <a:prstGeom prst="rect">
            <a:avLst/>
          </a:prstGeom>
        </p:spPr>
        <p:txBody>
          <a:bodyPr anchor="t" rtlCol="false" tIns="0" lIns="0" bIns="0" rIns="0">
            <a:spAutoFit/>
          </a:bodyPr>
          <a:lstStyle/>
          <a:p>
            <a:pPr algn="l">
              <a:lnSpc>
                <a:spcPts val="3437"/>
              </a:lnSpc>
            </a:pPr>
            <a:r>
              <a:rPr lang="en-US" sz="2750" b="true">
                <a:solidFill>
                  <a:srgbClr val="D4D4D1"/>
                </a:solidFill>
                <a:latin typeface="IBM Plex Sans Medium"/>
                <a:ea typeface="IBM Plex Sans Medium"/>
                <a:cs typeface="IBM Plex Sans Medium"/>
                <a:sym typeface="IBM Plex Sans Medium"/>
              </a:rPr>
              <a:t>Improving Readability</a:t>
            </a:r>
          </a:p>
        </p:txBody>
      </p:sp>
      <p:sp>
        <p:nvSpPr>
          <p:cNvPr name="TextBox 17" id="17"/>
          <p:cNvSpPr txBox="true"/>
          <p:nvPr/>
        </p:nvSpPr>
        <p:spPr>
          <a:xfrm rot="0">
            <a:off x="13636229" y="3520679"/>
            <a:ext cx="3659684" cy="1456135"/>
          </a:xfrm>
          <a:prstGeom prst="rect">
            <a:avLst/>
          </a:prstGeom>
        </p:spPr>
        <p:txBody>
          <a:bodyPr anchor="t" rtlCol="false" tIns="0" lIns="0" bIns="0" rIns="0">
            <a:spAutoFit/>
          </a:bodyPr>
          <a:lstStyle/>
          <a:p>
            <a:pPr algn="l">
              <a:lnSpc>
                <a:spcPts val="3562"/>
              </a:lnSpc>
            </a:pPr>
            <a:r>
              <a:rPr lang="en-US" sz="2187">
                <a:solidFill>
                  <a:srgbClr val="D4D4D1"/>
                </a:solidFill>
                <a:latin typeface="Roboto"/>
                <a:ea typeface="Roboto"/>
                <a:cs typeface="Roboto"/>
                <a:sym typeface="Roboto"/>
              </a:rPr>
              <a:t>Background colors improve readability and contrast, making text easier to read.</a:t>
            </a:r>
          </a:p>
        </p:txBody>
      </p:sp>
      <p:grpSp>
        <p:nvGrpSpPr>
          <p:cNvPr name="Group 18" id="18"/>
          <p:cNvGrpSpPr/>
          <p:nvPr/>
        </p:nvGrpSpPr>
        <p:grpSpPr>
          <a:xfrm rot="0">
            <a:off x="7850237" y="6032898"/>
            <a:ext cx="637877" cy="637877"/>
            <a:chOff x="0" y="0"/>
            <a:chExt cx="850503" cy="850503"/>
          </a:xfrm>
        </p:grpSpPr>
        <p:sp>
          <p:nvSpPr>
            <p:cNvPr name="Freeform 19" id="19"/>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484B51"/>
            </a:solidFill>
          </p:spPr>
        </p:sp>
      </p:grpSp>
      <p:sp>
        <p:nvSpPr>
          <p:cNvPr name="TextBox 20" id="20"/>
          <p:cNvSpPr txBox="true"/>
          <p:nvPr/>
        </p:nvSpPr>
        <p:spPr>
          <a:xfrm rot="0">
            <a:off x="8041481" y="6196310"/>
            <a:ext cx="255240" cy="368201"/>
          </a:xfrm>
          <a:prstGeom prst="rect">
            <a:avLst/>
          </a:prstGeom>
        </p:spPr>
        <p:txBody>
          <a:bodyPr anchor="t" rtlCol="false" tIns="0" lIns="0" bIns="0" rIns="0">
            <a:spAutoFit/>
          </a:bodyPr>
          <a:lstStyle/>
          <a:p>
            <a:pPr algn="ctr">
              <a:lnSpc>
                <a:spcPts val="3312"/>
              </a:lnSpc>
            </a:pPr>
            <a:r>
              <a:rPr lang="en-US" sz="3312" b="true">
                <a:solidFill>
                  <a:srgbClr val="D4D4D1"/>
                </a:solidFill>
                <a:latin typeface="IBM Plex Sans Medium"/>
                <a:ea typeface="IBM Plex Sans Medium"/>
                <a:cs typeface="IBM Plex Sans Medium"/>
                <a:sym typeface="IBM Plex Sans Medium"/>
              </a:rPr>
              <a:t>3</a:t>
            </a:r>
          </a:p>
        </p:txBody>
      </p:sp>
      <p:sp>
        <p:nvSpPr>
          <p:cNvPr name="TextBox 21" id="21"/>
          <p:cNvSpPr txBox="true"/>
          <p:nvPr/>
        </p:nvSpPr>
        <p:spPr>
          <a:xfrm rot="0">
            <a:off x="8771632" y="6023373"/>
            <a:ext cx="3544044" cy="452437"/>
          </a:xfrm>
          <a:prstGeom prst="rect">
            <a:avLst/>
          </a:prstGeom>
        </p:spPr>
        <p:txBody>
          <a:bodyPr anchor="t" rtlCol="false" tIns="0" lIns="0" bIns="0" rIns="0">
            <a:spAutoFit/>
          </a:bodyPr>
          <a:lstStyle/>
          <a:p>
            <a:pPr algn="l">
              <a:lnSpc>
                <a:spcPts val="3437"/>
              </a:lnSpc>
            </a:pPr>
            <a:r>
              <a:rPr lang="en-US" sz="2750" b="true">
                <a:solidFill>
                  <a:srgbClr val="D4D4D1"/>
                </a:solidFill>
                <a:latin typeface="IBM Plex Sans Medium"/>
                <a:ea typeface="IBM Plex Sans Medium"/>
                <a:cs typeface="IBM Plex Sans Medium"/>
                <a:sym typeface="IBM Plex Sans Medium"/>
              </a:rPr>
              <a:t>Setting Mood</a:t>
            </a:r>
          </a:p>
        </p:txBody>
      </p:sp>
      <p:sp>
        <p:nvSpPr>
          <p:cNvPr name="TextBox 22" id="22"/>
          <p:cNvSpPr txBox="true"/>
          <p:nvPr/>
        </p:nvSpPr>
        <p:spPr>
          <a:xfrm rot="0">
            <a:off x="8771632" y="6550670"/>
            <a:ext cx="3659684" cy="2363391"/>
          </a:xfrm>
          <a:prstGeom prst="rect">
            <a:avLst/>
          </a:prstGeom>
        </p:spPr>
        <p:txBody>
          <a:bodyPr anchor="t" rtlCol="false" tIns="0" lIns="0" bIns="0" rIns="0">
            <a:spAutoFit/>
          </a:bodyPr>
          <a:lstStyle/>
          <a:p>
            <a:pPr algn="l">
              <a:lnSpc>
                <a:spcPts val="3562"/>
              </a:lnSpc>
            </a:pPr>
            <a:r>
              <a:rPr lang="en-US" sz="2187">
                <a:solidFill>
                  <a:srgbClr val="D4D4D1"/>
                </a:solidFill>
                <a:latin typeface="Roboto"/>
                <a:ea typeface="Roboto"/>
                <a:cs typeface="Roboto"/>
                <a:sym typeface="Roboto"/>
              </a:rPr>
              <a:t>Background colors can subtly evoke specific emotions and moods, influencing the user's perception.</a:t>
            </a:r>
          </a:p>
        </p:txBody>
      </p:sp>
      <p:grpSp>
        <p:nvGrpSpPr>
          <p:cNvPr name="Group 23" id="23"/>
          <p:cNvGrpSpPr/>
          <p:nvPr/>
        </p:nvGrpSpPr>
        <p:grpSpPr>
          <a:xfrm rot="0">
            <a:off x="12714834" y="6032898"/>
            <a:ext cx="637877" cy="637877"/>
            <a:chOff x="0" y="0"/>
            <a:chExt cx="850503" cy="850503"/>
          </a:xfrm>
        </p:grpSpPr>
        <p:sp>
          <p:nvSpPr>
            <p:cNvPr name="Freeform 24" id="24"/>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484B51"/>
            </a:solidFill>
          </p:spPr>
        </p:sp>
      </p:grpSp>
      <p:sp>
        <p:nvSpPr>
          <p:cNvPr name="TextBox 25" id="25"/>
          <p:cNvSpPr txBox="true"/>
          <p:nvPr/>
        </p:nvSpPr>
        <p:spPr>
          <a:xfrm rot="0">
            <a:off x="12906077" y="6196310"/>
            <a:ext cx="255240" cy="368201"/>
          </a:xfrm>
          <a:prstGeom prst="rect">
            <a:avLst/>
          </a:prstGeom>
        </p:spPr>
        <p:txBody>
          <a:bodyPr anchor="t" rtlCol="false" tIns="0" lIns="0" bIns="0" rIns="0">
            <a:spAutoFit/>
          </a:bodyPr>
          <a:lstStyle/>
          <a:p>
            <a:pPr algn="ctr">
              <a:lnSpc>
                <a:spcPts val="3312"/>
              </a:lnSpc>
            </a:pPr>
            <a:r>
              <a:rPr lang="en-US" sz="3312" b="true">
                <a:solidFill>
                  <a:srgbClr val="D4D4D1"/>
                </a:solidFill>
                <a:latin typeface="IBM Plex Sans Medium"/>
                <a:ea typeface="IBM Plex Sans Medium"/>
                <a:cs typeface="IBM Plex Sans Medium"/>
                <a:sym typeface="IBM Plex Sans Medium"/>
              </a:rPr>
              <a:t>4</a:t>
            </a:r>
          </a:p>
        </p:txBody>
      </p:sp>
      <p:sp>
        <p:nvSpPr>
          <p:cNvPr name="TextBox 26" id="26"/>
          <p:cNvSpPr txBox="true"/>
          <p:nvPr/>
        </p:nvSpPr>
        <p:spPr>
          <a:xfrm rot="0">
            <a:off x="13636229" y="6023373"/>
            <a:ext cx="3659684" cy="895350"/>
          </a:xfrm>
          <a:prstGeom prst="rect">
            <a:avLst/>
          </a:prstGeom>
        </p:spPr>
        <p:txBody>
          <a:bodyPr anchor="t" rtlCol="false" tIns="0" lIns="0" bIns="0" rIns="0">
            <a:spAutoFit/>
          </a:bodyPr>
          <a:lstStyle/>
          <a:p>
            <a:pPr algn="l">
              <a:lnSpc>
                <a:spcPts val="3437"/>
              </a:lnSpc>
            </a:pPr>
            <a:r>
              <a:rPr lang="en-US" sz="2750" b="true">
                <a:solidFill>
                  <a:srgbClr val="D4D4D1"/>
                </a:solidFill>
                <a:latin typeface="IBM Plex Sans Medium"/>
                <a:ea typeface="IBM Plex Sans Medium"/>
                <a:cs typeface="IBM Plex Sans Medium"/>
                <a:sym typeface="IBM Plex Sans Medium"/>
              </a:rPr>
              <a:t>Creating Visual Hierarchy</a:t>
            </a:r>
          </a:p>
        </p:txBody>
      </p:sp>
      <p:sp>
        <p:nvSpPr>
          <p:cNvPr name="TextBox 27" id="27"/>
          <p:cNvSpPr txBox="true"/>
          <p:nvPr/>
        </p:nvSpPr>
        <p:spPr>
          <a:xfrm rot="0">
            <a:off x="13636229" y="6993582"/>
            <a:ext cx="3659684" cy="1909762"/>
          </a:xfrm>
          <a:prstGeom prst="rect">
            <a:avLst/>
          </a:prstGeom>
        </p:spPr>
        <p:txBody>
          <a:bodyPr anchor="t" rtlCol="false" tIns="0" lIns="0" bIns="0" rIns="0">
            <a:spAutoFit/>
          </a:bodyPr>
          <a:lstStyle/>
          <a:p>
            <a:pPr algn="l">
              <a:lnSpc>
                <a:spcPts val="3562"/>
              </a:lnSpc>
            </a:pPr>
            <a:r>
              <a:rPr lang="en-US" sz="2187">
                <a:solidFill>
                  <a:srgbClr val="D4D4D1"/>
                </a:solidFill>
                <a:latin typeface="Roboto"/>
                <a:ea typeface="Roboto"/>
                <a:cs typeface="Roboto"/>
                <a:sym typeface="Roboto"/>
              </a:rPr>
              <a:t>They help establish visual hierarchy, guiding the user's eye and highlighting important content.</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2242A"/>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92C32"/>
            </a:solidFill>
          </p:spPr>
        </p:sp>
      </p:grpSp>
      <p:sp>
        <p:nvSpPr>
          <p:cNvPr name="TextBox 6" id="6"/>
          <p:cNvSpPr txBox="true"/>
          <p:nvPr/>
        </p:nvSpPr>
        <p:spPr>
          <a:xfrm rot="0">
            <a:off x="992238" y="3155900"/>
            <a:ext cx="11605320" cy="905024"/>
          </a:xfrm>
          <a:prstGeom prst="rect">
            <a:avLst/>
          </a:prstGeom>
        </p:spPr>
        <p:txBody>
          <a:bodyPr anchor="t" rtlCol="false" tIns="0" lIns="0" bIns="0" rIns="0">
            <a:spAutoFit/>
          </a:bodyPr>
          <a:lstStyle/>
          <a:p>
            <a:pPr algn="l">
              <a:lnSpc>
                <a:spcPts val="6937"/>
              </a:lnSpc>
            </a:pPr>
            <a:r>
              <a:rPr lang="en-US" sz="5562" b="true">
                <a:solidFill>
                  <a:srgbClr val="F3F3F2"/>
                </a:solidFill>
                <a:latin typeface="IBM Plex Sans Medium"/>
                <a:ea typeface="IBM Plex Sans Medium"/>
                <a:cs typeface="IBM Plex Sans Medium"/>
                <a:sym typeface="IBM Plex Sans Medium"/>
              </a:rPr>
              <a:t>Using bg-primary and bg-secondary</a:t>
            </a:r>
          </a:p>
        </p:txBody>
      </p:sp>
      <p:sp>
        <p:nvSpPr>
          <p:cNvPr name="TextBox 7" id="7"/>
          <p:cNvSpPr txBox="true"/>
          <p:nvPr/>
        </p:nvSpPr>
        <p:spPr>
          <a:xfrm rot="0">
            <a:off x="992238" y="4760119"/>
            <a:ext cx="3544044" cy="452437"/>
          </a:xfrm>
          <a:prstGeom prst="rect">
            <a:avLst/>
          </a:prstGeom>
        </p:spPr>
        <p:txBody>
          <a:bodyPr anchor="t" rtlCol="false" tIns="0" lIns="0" bIns="0" rIns="0">
            <a:spAutoFit/>
          </a:bodyPr>
          <a:lstStyle/>
          <a:p>
            <a:pPr algn="l">
              <a:lnSpc>
                <a:spcPts val="3437"/>
              </a:lnSpc>
            </a:pPr>
            <a:r>
              <a:rPr lang="en-US" sz="2750" b="true">
                <a:solidFill>
                  <a:srgbClr val="F3F3F2"/>
                </a:solidFill>
                <a:latin typeface="IBM Plex Sans Medium"/>
                <a:ea typeface="IBM Plex Sans Medium"/>
                <a:cs typeface="IBM Plex Sans Medium"/>
                <a:sym typeface="IBM Plex Sans Medium"/>
              </a:rPr>
              <a:t>bg-primary</a:t>
            </a:r>
          </a:p>
        </p:txBody>
      </p:sp>
      <p:sp>
        <p:nvSpPr>
          <p:cNvPr name="TextBox 8" id="8"/>
          <p:cNvSpPr txBox="true"/>
          <p:nvPr/>
        </p:nvSpPr>
        <p:spPr>
          <a:xfrm rot="0">
            <a:off x="992238" y="5400824"/>
            <a:ext cx="7805886" cy="1456135"/>
          </a:xfrm>
          <a:prstGeom prst="rect">
            <a:avLst/>
          </a:prstGeom>
        </p:spPr>
        <p:txBody>
          <a:bodyPr anchor="t" rtlCol="false" tIns="0" lIns="0" bIns="0" rIns="0">
            <a:spAutoFit/>
          </a:bodyPr>
          <a:lstStyle/>
          <a:p>
            <a:pPr algn="l">
              <a:lnSpc>
                <a:spcPts val="3562"/>
              </a:lnSpc>
            </a:pPr>
            <a:r>
              <a:rPr lang="en-US" sz="2187">
                <a:solidFill>
                  <a:srgbClr val="D4D4D1"/>
                </a:solidFill>
                <a:latin typeface="Roboto"/>
                <a:ea typeface="Roboto"/>
                <a:cs typeface="Roboto"/>
                <a:sym typeface="Roboto"/>
              </a:rPr>
              <a:t>A standard, default background color usually associated with the brand's main color. It's often used for key elements like headers and buttons.</a:t>
            </a:r>
          </a:p>
        </p:txBody>
      </p:sp>
      <p:sp>
        <p:nvSpPr>
          <p:cNvPr name="TextBox 9" id="9"/>
          <p:cNvSpPr txBox="true"/>
          <p:nvPr/>
        </p:nvSpPr>
        <p:spPr>
          <a:xfrm rot="0">
            <a:off x="9499401" y="4760119"/>
            <a:ext cx="3544044" cy="452437"/>
          </a:xfrm>
          <a:prstGeom prst="rect">
            <a:avLst/>
          </a:prstGeom>
        </p:spPr>
        <p:txBody>
          <a:bodyPr anchor="t" rtlCol="false" tIns="0" lIns="0" bIns="0" rIns="0">
            <a:spAutoFit/>
          </a:bodyPr>
          <a:lstStyle/>
          <a:p>
            <a:pPr algn="l">
              <a:lnSpc>
                <a:spcPts val="3437"/>
              </a:lnSpc>
            </a:pPr>
            <a:r>
              <a:rPr lang="en-US" sz="2750" b="true">
                <a:solidFill>
                  <a:srgbClr val="F3F3F2"/>
                </a:solidFill>
                <a:latin typeface="IBM Plex Sans Medium"/>
                <a:ea typeface="IBM Plex Sans Medium"/>
                <a:cs typeface="IBM Plex Sans Medium"/>
                <a:sym typeface="IBM Plex Sans Medium"/>
              </a:rPr>
              <a:t>bg-secondary</a:t>
            </a:r>
          </a:p>
        </p:txBody>
      </p:sp>
      <p:sp>
        <p:nvSpPr>
          <p:cNvPr name="TextBox 10" id="10"/>
          <p:cNvSpPr txBox="true"/>
          <p:nvPr/>
        </p:nvSpPr>
        <p:spPr>
          <a:xfrm rot="0">
            <a:off x="9499401" y="5400824"/>
            <a:ext cx="7805886" cy="1456135"/>
          </a:xfrm>
          <a:prstGeom prst="rect">
            <a:avLst/>
          </a:prstGeom>
        </p:spPr>
        <p:txBody>
          <a:bodyPr anchor="t" rtlCol="false" tIns="0" lIns="0" bIns="0" rIns="0">
            <a:spAutoFit/>
          </a:bodyPr>
          <a:lstStyle/>
          <a:p>
            <a:pPr algn="l">
              <a:lnSpc>
                <a:spcPts val="3562"/>
              </a:lnSpc>
            </a:pPr>
            <a:r>
              <a:rPr lang="en-US" sz="2187">
                <a:solidFill>
                  <a:srgbClr val="D4D4D1"/>
                </a:solidFill>
                <a:latin typeface="Roboto"/>
                <a:ea typeface="Roboto"/>
                <a:cs typeface="Roboto"/>
                <a:sym typeface="Roboto"/>
              </a:rPr>
              <a:t>A secondary background color, typically complementary to the primary color. It's commonly used for less prominent elements or to create visual separation within content.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2242A"/>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92C32"/>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8" id="8"/>
          <p:cNvSpPr txBox="true"/>
          <p:nvPr/>
        </p:nvSpPr>
        <p:spPr>
          <a:xfrm rot="0">
            <a:off x="992238" y="1343174"/>
            <a:ext cx="9445526" cy="1790997"/>
          </a:xfrm>
          <a:prstGeom prst="rect">
            <a:avLst/>
          </a:prstGeom>
        </p:spPr>
        <p:txBody>
          <a:bodyPr anchor="t" rtlCol="false" tIns="0" lIns="0" bIns="0" rIns="0">
            <a:spAutoFit/>
          </a:bodyPr>
          <a:lstStyle/>
          <a:p>
            <a:pPr algn="l">
              <a:lnSpc>
                <a:spcPts val="6937"/>
              </a:lnSpc>
            </a:pPr>
            <a:r>
              <a:rPr lang="en-US" sz="5562" b="true">
                <a:solidFill>
                  <a:srgbClr val="F3F3F2"/>
                </a:solidFill>
                <a:latin typeface="IBM Plex Sans Medium"/>
                <a:ea typeface="IBM Plex Sans Medium"/>
                <a:cs typeface="IBM Plex Sans Medium"/>
                <a:sym typeface="IBM Plex Sans Medium"/>
              </a:rPr>
              <a:t>Customizing background colors</a:t>
            </a:r>
          </a:p>
        </p:txBody>
      </p:sp>
      <p:grpSp>
        <p:nvGrpSpPr>
          <p:cNvPr name="Group 9" id="9"/>
          <p:cNvGrpSpPr/>
          <p:nvPr/>
        </p:nvGrpSpPr>
        <p:grpSpPr>
          <a:xfrm rot="0">
            <a:off x="992238" y="3559374"/>
            <a:ext cx="4581079" cy="2994571"/>
            <a:chOff x="0" y="0"/>
            <a:chExt cx="6108105" cy="3992762"/>
          </a:xfrm>
        </p:grpSpPr>
        <p:sp>
          <p:nvSpPr>
            <p:cNvPr name="Freeform 10" id="10"/>
            <p:cNvSpPr/>
            <p:nvPr/>
          </p:nvSpPr>
          <p:spPr>
            <a:xfrm flipH="false" flipV="false" rot="0">
              <a:off x="0" y="0"/>
              <a:ext cx="6108065" cy="3992753"/>
            </a:xfrm>
            <a:custGeom>
              <a:avLst/>
              <a:gdLst/>
              <a:ahLst/>
              <a:cxnLst/>
              <a:rect r="r" b="b" t="t" l="l"/>
              <a:pathLst>
                <a:path h="3992753" w="6108065">
                  <a:moveTo>
                    <a:pt x="0" y="56642"/>
                  </a:moveTo>
                  <a:cubicBezTo>
                    <a:pt x="0" y="25400"/>
                    <a:pt x="25400" y="0"/>
                    <a:pt x="56642" y="0"/>
                  </a:cubicBezTo>
                  <a:lnTo>
                    <a:pt x="6051423" y="0"/>
                  </a:lnTo>
                  <a:cubicBezTo>
                    <a:pt x="6082792" y="0"/>
                    <a:pt x="6108065" y="25400"/>
                    <a:pt x="6108065" y="56642"/>
                  </a:cubicBezTo>
                  <a:lnTo>
                    <a:pt x="6108065" y="3936111"/>
                  </a:lnTo>
                  <a:cubicBezTo>
                    <a:pt x="6108065" y="3967480"/>
                    <a:pt x="6082665" y="3992753"/>
                    <a:pt x="6051423" y="3992753"/>
                  </a:cubicBezTo>
                  <a:lnTo>
                    <a:pt x="56642" y="3992753"/>
                  </a:lnTo>
                  <a:cubicBezTo>
                    <a:pt x="25273" y="3992753"/>
                    <a:pt x="0" y="3967353"/>
                    <a:pt x="0" y="3936111"/>
                  </a:cubicBezTo>
                  <a:close/>
                </a:path>
              </a:pathLst>
            </a:custGeom>
            <a:solidFill>
              <a:srgbClr val="484B51"/>
            </a:solidFill>
          </p:spPr>
        </p:sp>
      </p:grpSp>
      <p:sp>
        <p:nvSpPr>
          <p:cNvPr name="TextBox 11" id="11"/>
          <p:cNvSpPr txBox="true"/>
          <p:nvPr/>
        </p:nvSpPr>
        <p:spPr>
          <a:xfrm rot="0">
            <a:off x="1275755" y="3833366"/>
            <a:ext cx="3544044" cy="452437"/>
          </a:xfrm>
          <a:prstGeom prst="rect">
            <a:avLst/>
          </a:prstGeom>
        </p:spPr>
        <p:txBody>
          <a:bodyPr anchor="t" rtlCol="false" tIns="0" lIns="0" bIns="0" rIns="0">
            <a:spAutoFit/>
          </a:bodyPr>
          <a:lstStyle/>
          <a:p>
            <a:pPr algn="l">
              <a:lnSpc>
                <a:spcPts val="3437"/>
              </a:lnSpc>
            </a:pPr>
            <a:r>
              <a:rPr lang="en-US" sz="2750" b="true">
                <a:solidFill>
                  <a:srgbClr val="D4D4D1"/>
                </a:solidFill>
                <a:latin typeface="IBM Plex Sans Medium"/>
                <a:ea typeface="IBM Plex Sans Medium"/>
                <a:cs typeface="IBM Plex Sans Medium"/>
                <a:sym typeface="IBM Plex Sans Medium"/>
              </a:rPr>
              <a:t>Color Palette</a:t>
            </a:r>
          </a:p>
        </p:txBody>
      </p:sp>
      <p:sp>
        <p:nvSpPr>
          <p:cNvPr name="TextBox 12" id="12"/>
          <p:cNvSpPr txBox="true"/>
          <p:nvPr/>
        </p:nvSpPr>
        <p:spPr>
          <a:xfrm rot="0">
            <a:off x="1275755" y="4360664"/>
            <a:ext cx="4014044" cy="1909762"/>
          </a:xfrm>
          <a:prstGeom prst="rect">
            <a:avLst/>
          </a:prstGeom>
        </p:spPr>
        <p:txBody>
          <a:bodyPr anchor="t" rtlCol="false" tIns="0" lIns="0" bIns="0" rIns="0">
            <a:spAutoFit/>
          </a:bodyPr>
          <a:lstStyle/>
          <a:p>
            <a:pPr algn="l">
              <a:lnSpc>
                <a:spcPts val="3562"/>
              </a:lnSpc>
            </a:pPr>
            <a:r>
              <a:rPr lang="en-US" sz="2187">
                <a:solidFill>
                  <a:srgbClr val="D4D4D1"/>
                </a:solidFill>
                <a:latin typeface="Roboto"/>
                <a:ea typeface="Roboto"/>
                <a:cs typeface="Roboto"/>
                <a:sym typeface="Roboto"/>
              </a:rPr>
              <a:t>Foundation provides a predefined color palette, offering a range of colors for customization.</a:t>
            </a:r>
          </a:p>
        </p:txBody>
      </p:sp>
      <p:grpSp>
        <p:nvGrpSpPr>
          <p:cNvPr name="Group 13" id="13"/>
          <p:cNvGrpSpPr/>
          <p:nvPr/>
        </p:nvGrpSpPr>
        <p:grpSpPr>
          <a:xfrm rot="0">
            <a:off x="5856834" y="3559374"/>
            <a:ext cx="4581079" cy="2994571"/>
            <a:chOff x="0" y="0"/>
            <a:chExt cx="6108105" cy="3992762"/>
          </a:xfrm>
        </p:grpSpPr>
        <p:sp>
          <p:nvSpPr>
            <p:cNvPr name="Freeform 14" id="14"/>
            <p:cNvSpPr/>
            <p:nvPr/>
          </p:nvSpPr>
          <p:spPr>
            <a:xfrm flipH="false" flipV="false" rot="0">
              <a:off x="0" y="0"/>
              <a:ext cx="6108065" cy="3992753"/>
            </a:xfrm>
            <a:custGeom>
              <a:avLst/>
              <a:gdLst/>
              <a:ahLst/>
              <a:cxnLst/>
              <a:rect r="r" b="b" t="t" l="l"/>
              <a:pathLst>
                <a:path h="3992753" w="6108065">
                  <a:moveTo>
                    <a:pt x="0" y="56642"/>
                  </a:moveTo>
                  <a:cubicBezTo>
                    <a:pt x="0" y="25400"/>
                    <a:pt x="25400" y="0"/>
                    <a:pt x="56642" y="0"/>
                  </a:cubicBezTo>
                  <a:lnTo>
                    <a:pt x="6051423" y="0"/>
                  </a:lnTo>
                  <a:cubicBezTo>
                    <a:pt x="6082792" y="0"/>
                    <a:pt x="6108065" y="25400"/>
                    <a:pt x="6108065" y="56642"/>
                  </a:cubicBezTo>
                  <a:lnTo>
                    <a:pt x="6108065" y="3936111"/>
                  </a:lnTo>
                  <a:cubicBezTo>
                    <a:pt x="6108065" y="3967480"/>
                    <a:pt x="6082665" y="3992753"/>
                    <a:pt x="6051423" y="3992753"/>
                  </a:cubicBezTo>
                  <a:lnTo>
                    <a:pt x="56642" y="3992753"/>
                  </a:lnTo>
                  <a:cubicBezTo>
                    <a:pt x="25273" y="3992753"/>
                    <a:pt x="0" y="3967353"/>
                    <a:pt x="0" y="3936111"/>
                  </a:cubicBezTo>
                  <a:close/>
                </a:path>
              </a:pathLst>
            </a:custGeom>
            <a:solidFill>
              <a:srgbClr val="484B51"/>
            </a:solidFill>
          </p:spPr>
        </p:sp>
      </p:grpSp>
      <p:sp>
        <p:nvSpPr>
          <p:cNvPr name="TextBox 15" id="15"/>
          <p:cNvSpPr txBox="true"/>
          <p:nvPr/>
        </p:nvSpPr>
        <p:spPr>
          <a:xfrm rot="0">
            <a:off x="6140351" y="3833366"/>
            <a:ext cx="3544044" cy="452437"/>
          </a:xfrm>
          <a:prstGeom prst="rect">
            <a:avLst/>
          </a:prstGeom>
        </p:spPr>
        <p:txBody>
          <a:bodyPr anchor="t" rtlCol="false" tIns="0" lIns="0" bIns="0" rIns="0">
            <a:spAutoFit/>
          </a:bodyPr>
          <a:lstStyle/>
          <a:p>
            <a:pPr algn="l">
              <a:lnSpc>
                <a:spcPts val="3437"/>
              </a:lnSpc>
            </a:pPr>
            <a:r>
              <a:rPr lang="en-US" sz="2750" b="true">
                <a:solidFill>
                  <a:srgbClr val="D4D4D1"/>
                </a:solidFill>
                <a:latin typeface="IBM Plex Sans Medium"/>
                <a:ea typeface="IBM Plex Sans Medium"/>
                <a:cs typeface="IBM Plex Sans Medium"/>
                <a:sym typeface="IBM Plex Sans Medium"/>
              </a:rPr>
              <a:t>Custom Classes</a:t>
            </a:r>
          </a:p>
        </p:txBody>
      </p:sp>
      <p:sp>
        <p:nvSpPr>
          <p:cNvPr name="TextBox 16" id="16"/>
          <p:cNvSpPr txBox="true"/>
          <p:nvPr/>
        </p:nvSpPr>
        <p:spPr>
          <a:xfrm rot="0">
            <a:off x="6140351" y="4360664"/>
            <a:ext cx="4014044" cy="1909762"/>
          </a:xfrm>
          <a:prstGeom prst="rect">
            <a:avLst/>
          </a:prstGeom>
        </p:spPr>
        <p:txBody>
          <a:bodyPr anchor="t" rtlCol="false" tIns="0" lIns="0" bIns="0" rIns="0">
            <a:spAutoFit/>
          </a:bodyPr>
          <a:lstStyle/>
          <a:p>
            <a:pPr algn="l">
              <a:lnSpc>
                <a:spcPts val="3562"/>
              </a:lnSpc>
            </a:pPr>
            <a:r>
              <a:rPr lang="en-US" sz="2187">
                <a:solidFill>
                  <a:srgbClr val="D4D4D1"/>
                </a:solidFill>
                <a:latin typeface="Roboto"/>
                <a:ea typeface="Roboto"/>
                <a:cs typeface="Roboto"/>
                <a:sym typeface="Roboto"/>
              </a:rPr>
              <a:t>You can create custom classes to define specific background colors, ensuring consistent styling across your website.</a:t>
            </a:r>
          </a:p>
        </p:txBody>
      </p:sp>
      <p:grpSp>
        <p:nvGrpSpPr>
          <p:cNvPr name="Group 17" id="17"/>
          <p:cNvGrpSpPr/>
          <p:nvPr/>
        </p:nvGrpSpPr>
        <p:grpSpPr>
          <a:xfrm rot="0">
            <a:off x="992238" y="6837461"/>
            <a:ext cx="9445526" cy="2087315"/>
            <a:chOff x="0" y="0"/>
            <a:chExt cx="12594035" cy="2783087"/>
          </a:xfrm>
        </p:grpSpPr>
        <p:sp>
          <p:nvSpPr>
            <p:cNvPr name="Freeform 18" id="18"/>
            <p:cNvSpPr/>
            <p:nvPr/>
          </p:nvSpPr>
          <p:spPr>
            <a:xfrm flipH="false" flipV="false" rot="0">
              <a:off x="0" y="0"/>
              <a:ext cx="12594082" cy="2783078"/>
            </a:xfrm>
            <a:custGeom>
              <a:avLst/>
              <a:gdLst/>
              <a:ahLst/>
              <a:cxnLst/>
              <a:rect r="r" b="b" t="t" l="l"/>
              <a:pathLst>
                <a:path h="2783078" w="12594082">
                  <a:moveTo>
                    <a:pt x="0" y="56769"/>
                  </a:moveTo>
                  <a:cubicBezTo>
                    <a:pt x="0" y="25400"/>
                    <a:pt x="25400" y="0"/>
                    <a:pt x="56769" y="0"/>
                  </a:cubicBezTo>
                  <a:lnTo>
                    <a:pt x="12537313" y="0"/>
                  </a:lnTo>
                  <a:cubicBezTo>
                    <a:pt x="12568682" y="0"/>
                    <a:pt x="12594082" y="25400"/>
                    <a:pt x="12594082" y="56769"/>
                  </a:cubicBezTo>
                  <a:lnTo>
                    <a:pt x="12594082" y="2726309"/>
                  </a:lnTo>
                  <a:cubicBezTo>
                    <a:pt x="12594082" y="2757678"/>
                    <a:pt x="12568682" y="2783078"/>
                    <a:pt x="12537313" y="2783078"/>
                  </a:cubicBezTo>
                  <a:lnTo>
                    <a:pt x="56769" y="2783078"/>
                  </a:lnTo>
                  <a:cubicBezTo>
                    <a:pt x="25400" y="2783078"/>
                    <a:pt x="0" y="2757678"/>
                    <a:pt x="0" y="2726309"/>
                  </a:cubicBezTo>
                  <a:close/>
                </a:path>
              </a:pathLst>
            </a:custGeom>
            <a:solidFill>
              <a:srgbClr val="484B51"/>
            </a:solidFill>
          </p:spPr>
        </p:sp>
      </p:grpSp>
      <p:sp>
        <p:nvSpPr>
          <p:cNvPr name="TextBox 19" id="19"/>
          <p:cNvSpPr txBox="true"/>
          <p:nvPr/>
        </p:nvSpPr>
        <p:spPr>
          <a:xfrm rot="0">
            <a:off x="1275755" y="7111454"/>
            <a:ext cx="3544044" cy="452437"/>
          </a:xfrm>
          <a:prstGeom prst="rect">
            <a:avLst/>
          </a:prstGeom>
        </p:spPr>
        <p:txBody>
          <a:bodyPr anchor="t" rtlCol="false" tIns="0" lIns="0" bIns="0" rIns="0">
            <a:spAutoFit/>
          </a:bodyPr>
          <a:lstStyle/>
          <a:p>
            <a:pPr algn="l">
              <a:lnSpc>
                <a:spcPts val="3437"/>
              </a:lnSpc>
            </a:pPr>
            <a:r>
              <a:rPr lang="en-US" sz="2750" b="true">
                <a:solidFill>
                  <a:srgbClr val="D4D4D1"/>
                </a:solidFill>
                <a:latin typeface="IBM Plex Sans Medium"/>
                <a:ea typeface="IBM Plex Sans Medium"/>
                <a:cs typeface="IBM Plex Sans Medium"/>
                <a:sym typeface="IBM Plex Sans Medium"/>
              </a:rPr>
              <a:t>CSS Variables</a:t>
            </a:r>
          </a:p>
        </p:txBody>
      </p:sp>
      <p:sp>
        <p:nvSpPr>
          <p:cNvPr name="TextBox 20" id="20"/>
          <p:cNvSpPr txBox="true"/>
          <p:nvPr/>
        </p:nvSpPr>
        <p:spPr>
          <a:xfrm rot="0">
            <a:off x="1275755" y="7638752"/>
            <a:ext cx="8878491" cy="1002506"/>
          </a:xfrm>
          <a:prstGeom prst="rect">
            <a:avLst/>
          </a:prstGeom>
        </p:spPr>
        <p:txBody>
          <a:bodyPr anchor="t" rtlCol="false" tIns="0" lIns="0" bIns="0" rIns="0">
            <a:spAutoFit/>
          </a:bodyPr>
          <a:lstStyle/>
          <a:p>
            <a:pPr algn="l">
              <a:lnSpc>
                <a:spcPts val="3562"/>
              </a:lnSpc>
            </a:pPr>
            <a:r>
              <a:rPr lang="en-US" sz="2187">
                <a:solidFill>
                  <a:srgbClr val="D4D4D1"/>
                </a:solidFill>
                <a:latin typeface="Roboto"/>
                <a:ea typeface="Roboto"/>
                <a:cs typeface="Roboto"/>
                <a:sym typeface="Roboto"/>
              </a:rPr>
              <a:t>Foundation's use of CSS variables enables easy modification of background colors globally, streamlining design adjustments.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2242A"/>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92C32"/>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TextBox 7" id="7"/>
          <p:cNvSpPr txBox="true"/>
          <p:nvPr/>
        </p:nvSpPr>
        <p:spPr>
          <a:xfrm rot="0">
            <a:off x="7668220" y="1068140"/>
            <a:ext cx="9809560" cy="1465957"/>
          </a:xfrm>
          <a:prstGeom prst="rect">
            <a:avLst/>
          </a:prstGeom>
        </p:spPr>
        <p:txBody>
          <a:bodyPr anchor="t" rtlCol="false" tIns="0" lIns="0" bIns="0" rIns="0">
            <a:spAutoFit/>
          </a:bodyPr>
          <a:lstStyle/>
          <a:p>
            <a:pPr algn="l">
              <a:lnSpc>
                <a:spcPts val="5687"/>
              </a:lnSpc>
            </a:pPr>
            <a:r>
              <a:rPr lang="en-US" sz="4499" b="true">
                <a:solidFill>
                  <a:srgbClr val="F3F3F2"/>
                </a:solidFill>
                <a:latin typeface="IBM Plex Sans Medium"/>
                <a:ea typeface="IBM Plex Sans Medium"/>
                <a:cs typeface="IBM Plex Sans Medium"/>
                <a:sym typeface="IBM Plex Sans Medium"/>
              </a:rPr>
              <a:t>Other background color utility classes</a:t>
            </a:r>
          </a:p>
        </p:txBody>
      </p:sp>
      <p:grpSp>
        <p:nvGrpSpPr>
          <p:cNvPr name="Group 8" id="8"/>
          <p:cNvGrpSpPr/>
          <p:nvPr/>
        </p:nvGrpSpPr>
        <p:grpSpPr>
          <a:xfrm rot="0">
            <a:off x="7663457" y="2876550"/>
            <a:ext cx="9819085" cy="6328022"/>
            <a:chOff x="0" y="0"/>
            <a:chExt cx="13092113" cy="8437363"/>
          </a:xfrm>
        </p:grpSpPr>
        <p:sp>
          <p:nvSpPr>
            <p:cNvPr name="Freeform 9" id="9"/>
            <p:cNvSpPr/>
            <p:nvPr/>
          </p:nvSpPr>
          <p:spPr>
            <a:xfrm flipH="false" flipV="false" rot="0">
              <a:off x="0" y="0"/>
              <a:ext cx="13092049" cy="8437373"/>
            </a:xfrm>
            <a:custGeom>
              <a:avLst/>
              <a:gdLst/>
              <a:ahLst/>
              <a:cxnLst/>
              <a:rect r="r" b="b" t="t" l="l"/>
              <a:pathLst>
                <a:path h="8437373" w="13092049">
                  <a:moveTo>
                    <a:pt x="0" y="52705"/>
                  </a:moveTo>
                  <a:cubicBezTo>
                    <a:pt x="0" y="23622"/>
                    <a:pt x="23622" y="0"/>
                    <a:pt x="52705" y="0"/>
                  </a:cubicBezTo>
                  <a:lnTo>
                    <a:pt x="13039344" y="0"/>
                  </a:lnTo>
                  <a:lnTo>
                    <a:pt x="13039344" y="6350"/>
                  </a:lnTo>
                  <a:lnTo>
                    <a:pt x="13039344" y="0"/>
                  </a:lnTo>
                  <a:cubicBezTo>
                    <a:pt x="13068427" y="0"/>
                    <a:pt x="13092049" y="23622"/>
                    <a:pt x="13092049" y="52705"/>
                  </a:cubicBezTo>
                  <a:lnTo>
                    <a:pt x="13085699" y="52705"/>
                  </a:lnTo>
                  <a:lnTo>
                    <a:pt x="13092049" y="52705"/>
                  </a:lnTo>
                  <a:lnTo>
                    <a:pt x="13092049" y="8384667"/>
                  </a:lnTo>
                  <a:lnTo>
                    <a:pt x="13085699" y="8384667"/>
                  </a:lnTo>
                  <a:lnTo>
                    <a:pt x="13092049" y="8384667"/>
                  </a:lnTo>
                  <a:cubicBezTo>
                    <a:pt x="13092049" y="8413750"/>
                    <a:pt x="13068427" y="8437373"/>
                    <a:pt x="13039344" y="8437373"/>
                  </a:cubicBezTo>
                  <a:lnTo>
                    <a:pt x="13039344" y="8431023"/>
                  </a:lnTo>
                  <a:lnTo>
                    <a:pt x="13039344" y="8437373"/>
                  </a:lnTo>
                  <a:lnTo>
                    <a:pt x="52705" y="8437373"/>
                  </a:lnTo>
                  <a:lnTo>
                    <a:pt x="52705" y="8431023"/>
                  </a:lnTo>
                  <a:lnTo>
                    <a:pt x="52705" y="8437373"/>
                  </a:lnTo>
                  <a:cubicBezTo>
                    <a:pt x="23622" y="8437373"/>
                    <a:pt x="0" y="8413750"/>
                    <a:pt x="0" y="8384667"/>
                  </a:cubicBezTo>
                  <a:lnTo>
                    <a:pt x="0" y="52705"/>
                  </a:lnTo>
                  <a:lnTo>
                    <a:pt x="6350" y="52705"/>
                  </a:lnTo>
                  <a:lnTo>
                    <a:pt x="0" y="52705"/>
                  </a:lnTo>
                  <a:moveTo>
                    <a:pt x="12700" y="52705"/>
                  </a:moveTo>
                  <a:lnTo>
                    <a:pt x="12700" y="8384667"/>
                  </a:lnTo>
                  <a:lnTo>
                    <a:pt x="6350" y="8384667"/>
                  </a:lnTo>
                  <a:lnTo>
                    <a:pt x="12700" y="8384667"/>
                  </a:lnTo>
                  <a:cubicBezTo>
                    <a:pt x="12700" y="8406765"/>
                    <a:pt x="30607" y="8424673"/>
                    <a:pt x="52705" y="8424673"/>
                  </a:cubicBezTo>
                  <a:lnTo>
                    <a:pt x="13039344" y="8424673"/>
                  </a:lnTo>
                  <a:cubicBezTo>
                    <a:pt x="13061442" y="8424673"/>
                    <a:pt x="13079349" y="8406765"/>
                    <a:pt x="13079349" y="8384667"/>
                  </a:cubicBezTo>
                  <a:lnTo>
                    <a:pt x="13079349" y="52705"/>
                  </a:lnTo>
                  <a:cubicBezTo>
                    <a:pt x="13079349" y="30607"/>
                    <a:pt x="13061442" y="12700"/>
                    <a:pt x="13039344" y="12700"/>
                  </a:cubicBezTo>
                  <a:lnTo>
                    <a:pt x="52705" y="12700"/>
                  </a:lnTo>
                  <a:lnTo>
                    <a:pt x="52705" y="6350"/>
                  </a:lnTo>
                  <a:lnTo>
                    <a:pt x="52705" y="12700"/>
                  </a:lnTo>
                  <a:cubicBezTo>
                    <a:pt x="30607" y="12700"/>
                    <a:pt x="12700" y="30607"/>
                    <a:pt x="12700" y="52705"/>
                  </a:cubicBezTo>
                  <a:close/>
                </a:path>
              </a:pathLst>
            </a:custGeom>
            <a:solidFill>
              <a:srgbClr val="FFFFFF">
                <a:alpha val="23922"/>
              </a:srgbClr>
            </a:solidFill>
          </p:spPr>
        </p:sp>
      </p:grpSp>
      <p:grpSp>
        <p:nvGrpSpPr>
          <p:cNvPr name="Group 10" id="10"/>
          <p:cNvGrpSpPr/>
          <p:nvPr/>
        </p:nvGrpSpPr>
        <p:grpSpPr>
          <a:xfrm rot="0">
            <a:off x="7677745" y="2890837"/>
            <a:ext cx="9790510" cy="1408062"/>
            <a:chOff x="0" y="0"/>
            <a:chExt cx="13054013" cy="1877417"/>
          </a:xfrm>
        </p:grpSpPr>
        <p:sp>
          <p:nvSpPr>
            <p:cNvPr name="Freeform 11" id="11"/>
            <p:cNvSpPr/>
            <p:nvPr/>
          </p:nvSpPr>
          <p:spPr>
            <a:xfrm flipH="false" flipV="false" rot="0">
              <a:off x="0" y="0"/>
              <a:ext cx="13054076" cy="1877441"/>
            </a:xfrm>
            <a:custGeom>
              <a:avLst/>
              <a:gdLst/>
              <a:ahLst/>
              <a:cxnLst/>
              <a:rect r="r" b="b" t="t" l="l"/>
              <a:pathLst>
                <a:path h="1877441" w="13054076">
                  <a:moveTo>
                    <a:pt x="0" y="0"/>
                  </a:moveTo>
                  <a:lnTo>
                    <a:pt x="13054076" y="0"/>
                  </a:lnTo>
                  <a:lnTo>
                    <a:pt x="13054076" y="1877441"/>
                  </a:lnTo>
                  <a:lnTo>
                    <a:pt x="0" y="1877441"/>
                  </a:lnTo>
                  <a:close/>
                </a:path>
              </a:pathLst>
            </a:custGeom>
            <a:solidFill>
              <a:srgbClr val="FFFFFF">
                <a:alpha val="3922"/>
              </a:srgbClr>
            </a:solidFill>
          </p:spPr>
        </p:sp>
      </p:grpSp>
      <p:sp>
        <p:nvSpPr>
          <p:cNvPr name="TextBox 12" id="12"/>
          <p:cNvSpPr txBox="true"/>
          <p:nvPr/>
        </p:nvSpPr>
        <p:spPr>
          <a:xfrm rot="0">
            <a:off x="7909172" y="2963019"/>
            <a:ext cx="4427636" cy="446634"/>
          </a:xfrm>
          <a:prstGeom prst="rect">
            <a:avLst/>
          </a:prstGeom>
        </p:spPr>
        <p:txBody>
          <a:bodyPr anchor="t" rtlCol="false" tIns="0" lIns="0" bIns="0" rIns="0">
            <a:spAutoFit/>
          </a:bodyPr>
          <a:lstStyle/>
          <a:p>
            <a:pPr algn="l">
              <a:lnSpc>
                <a:spcPts val="2875"/>
              </a:lnSpc>
            </a:pPr>
            <a:r>
              <a:rPr lang="en-US" sz="1812">
                <a:solidFill>
                  <a:srgbClr val="D4D4D1"/>
                </a:solidFill>
                <a:latin typeface="Roboto"/>
                <a:ea typeface="Roboto"/>
                <a:cs typeface="Roboto"/>
                <a:sym typeface="Roboto"/>
              </a:rPr>
              <a:t>bg-light</a:t>
            </a:r>
          </a:p>
        </p:txBody>
      </p:sp>
      <p:sp>
        <p:nvSpPr>
          <p:cNvPr name="TextBox 13" id="13"/>
          <p:cNvSpPr txBox="true"/>
          <p:nvPr/>
        </p:nvSpPr>
        <p:spPr>
          <a:xfrm rot="0">
            <a:off x="12809190" y="2963019"/>
            <a:ext cx="4427636" cy="1187500"/>
          </a:xfrm>
          <a:prstGeom prst="rect">
            <a:avLst/>
          </a:prstGeom>
        </p:spPr>
        <p:txBody>
          <a:bodyPr anchor="t" rtlCol="false" tIns="0" lIns="0" bIns="0" rIns="0">
            <a:spAutoFit/>
          </a:bodyPr>
          <a:lstStyle/>
          <a:p>
            <a:pPr algn="l">
              <a:lnSpc>
                <a:spcPts val="2875"/>
              </a:lnSpc>
            </a:pPr>
            <a:r>
              <a:rPr lang="en-US" sz="1812">
                <a:solidFill>
                  <a:srgbClr val="D4D4D1"/>
                </a:solidFill>
                <a:latin typeface="Roboto"/>
                <a:ea typeface="Roboto"/>
                <a:cs typeface="Roboto"/>
                <a:sym typeface="Roboto"/>
              </a:rPr>
              <a:t>A light background color, commonly used for content sections or backgrounds that require a subtle visual separation.</a:t>
            </a:r>
          </a:p>
        </p:txBody>
      </p:sp>
      <p:grpSp>
        <p:nvGrpSpPr>
          <p:cNvPr name="Group 14" id="14"/>
          <p:cNvGrpSpPr/>
          <p:nvPr/>
        </p:nvGrpSpPr>
        <p:grpSpPr>
          <a:xfrm rot="0">
            <a:off x="7677745" y="4298900"/>
            <a:ext cx="9790510" cy="1408062"/>
            <a:chOff x="0" y="0"/>
            <a:chExt cx="13054013" cy="1877417"/>
          </a:xfrm>
        </p:grpSpPr>
        <p:sp>
          <p:nvSpPr>
            <p:cNvPr name="Freeform 15" id="15"/>
            <p:cNvSpPr/>
            <p:nvPr/>
          </p:nvSpPr>
          <p:spPr>
            <a:xfrm flipH="false" flipV="false" rot="0">
              <a:off x="0" y="0"/>
              <a:ext cx="13054076" cy="1877441"/>
            </a:xfrm>
            <a:custGeom>
              <a:avLst/>
              <a:gdLst/>
              <a:ahLst/>
              <a:cxnLst/>
              <a:rect r="r" b="b" t="t" l="l"/>
              <a:pathLst>
                <a:path h="1877441" w="13054076">
                  <a:moveTo>
                    <a:pt x="0" y="0"/>
                  </a:moveTo>
                  <a:lnTo>
                    <a:pt x="13054076" y="0"/>
                  </a:lnTo>
                  <a:lnTo>
                    <a:pt x="13054076" y="1877441"/>
                  </a:lnTo>
                  <a:lnTo>
                    <a:pt x="0" y="1877441"/>
                  </a:lnTo>
                  <a:close/>
                </a:path>
              </a:pathLst>
            </a:custGeom>
            <a:solidFill>
              <a:srgbClr val="000000">
                <a:alpha val="3922"/>
              </a:srgbClr>
            </a:solidFill>
          </p:spPr>
        </p:sp>
      </p:grpSp>
      <p:sp>
        <p:nvSpPr>
          <p:cNvPr name="TextBox 16" id="16"/>
          <p:cNvSpPr txBox="true"/>
          <p:nvPr/>
        </p:nvSpPr>
        <p:spPr>
          <a:xfrm rot="0">
            <a:off x="7909172" y="4371082"/>
            <a:ext cx="4427636" cy="446634"/>
          </a:xfrm>
          <a:prstGeom prst="rect">
            <a:avLst/>
          </a:prstGeom>
        </p:spPr>
        <p:txBody>
          <a:bodyPr anchor="t" rtlCol="false" tIns="0" lIns="0" bIns="0" rIns="0">
            <a:spAutoFit/>
          </a:bodyPr>
          <a:lstStyle/>
          <a:p>
            <a:pPr algn="l">
              <a:lnSpc>
                <a:spcPts val="2875"/>
              </a:lnSpc>
            </a:pPr>
            <a:r>
              <a:rPr lang="en-US" sz="1812">
                <a:solidFill>
                  <a:srgbClr val="D4D4D1"/>
                </a:solidFill>
                <a:latin typeface="Roboto"/>
                <a:ea typeface="Roboto"/>
                <a:cs typeface="Roboto"/>
                <a:sym typeface="Roboto"/>
              </a:rPr>
              <a:t>bg-dark</a:t>
            </a:r>
          </a:p>
        </p:txBody>
      </p:sp>
      <p:sp>
        <p:nvSpPr>
          <p:cNvPr name="TextBox 17" id="17"/>
          <p:cNvSpPr txBox="true"/>
          <p:nvPr/>
        </p:nvSpPr>
        <p:spPr>
          <a:xfrm rot="0">
            <a:off x="12809190" y="4371082"/>
            <a:ext cx="4427636" cy="1187500"/>
          </a:xfrm>
          <a:prstGeom prst="rect">
            <a:avLst/>
          </a:prstGeom>
        </p:spPr>
        <p:txBody>
          <a:bodyPr anchor="t" rtlCol="false" tIns="0" lIns="0" bIns="0" rIns="0">
            <a:spAutoFit/>
          </a:bodyPr>
          <a:lstStyle/>
          <a:p>
            <a:pPr algn="l">
              <a:lnSpc>
                <a:spcPts val="2875"/>
              </a:lnSpc>
            </a:pPr>
            <a:r>
              <a:rPr lang="en-US" sz="1812">
                <a:solidFill>
                  <a:srgbClr val="D4D4D1"/>
                </a:solidFill>
                <a:latin typeface="Roboto"/>
                <a:ea typeface="Roboto"/>
                <a:cs typeface="Roboto"/>
                <a:sym typeface="Roboto"/>
              </a:rPr>
              <a:t>A dark background color, often used for headers, footers, or areas with a strong visual contrast.</a:t>
            </a:r>
          </a:p>
        </p:txBody>
      </p:sp>
      <p:grpSp>
        <p:nvGrpSpPr>
          <p:cNvPr name="Group 18" id="18"/>
          <p:cNvGrpSpPr/>
          <p:nvPr/>
        </p:nvGrpSpPr>
        <p:grpSpPr>
          <a:xfrm rot="0">
            <a:off x="7677745" y="5706964"/>
            <a:ext cx="9790510" cy="1037630"/>
            <a:chOff x="0" y="0"/>
            <a:chExt cx="13054013" cy="1383507"/>
          </a:xfrm>
        </p:grpSpPr>
        <p:sp>
          <p:nvSpPr>
            <p:cNvPr name="Freeform 19" id="19"/>
            <p:cNvSpPr/>
            <p:nvPr/>
          </p:nvSpPr>
          <p:spPr>
            <a:xfrm flipH="false" flipV="false" rot="0">
              <a:off x="0" y="0"/>
              <a:ext cx="13054076" cy="1383538"/>
            </a:xfrm>
            <a:custGeom>
              <a:avLst/>
              <a:gdLst/>
              <a:ahLst/>
              <a:cxnLst/>
              <a:rect r="r" b="b" t="t" l="l"/>
              <a:pathLst>
                <a:path h="1383538" w="13054076">
                  <a:moveTo>
                    <a:pt x="0" y="0"/>
                  </a:moveTo>
                  <a:lnTo>
                    <a:pt x="13054076" y="0"/>
                  </a:lnTo>
                  <a:lnTo>
                    <a:pt x="13054076" y="1383538"/>
                  </a:lnTo>
                  <a:lnTo>
                    <a:pt x="0" y="1383538"/>
                  </a:lnTo>
                  <a:close/>
                </a:path>
              </a:pathLst>
            </a:custGeom>
            <a:solidFill>
              <a:srgbClr val="FFFFFF">
                <a:alpha val="3922"/>
              </a:srgbClr>
            </a:solidFill>
          </p:spPr>
        </p:sp>
      </p:grpSp>
      <p:sp>
        <p:nvSpPr>
          <p:cNvPr name="TextBox 20" id="20"/>
          <p:cNvSpPr txBox="true"/>
          <p:nvPr/>
        </p:nvSpPr>
        <p:spPr>
          <a:xfrm rot="0">
            <a:off x="7909172" y="5779145"/>
            <a:ext cx="4427636" cy="446634"/>
          </a:xfrm>
          <a:prstGeom prst="rect">
            <a:avLst/>
          </a:prstGeom>
        </p:spPr>
        <p:txBody>
          <a:bodyPr anchor="t" rtlCol="false" tIns="0" lIns="0" bIns="0" rIns="0">
            <a:spAutoFit/>
          </a:bodyPr>
          <a:lstStyle/>
          <a:p>
            <a:pPr algn="l">
              <a:lnSpc>
                <a:spcPts val="2875"/>
              </a:lnSpc>
            </a:pPr>
            <a:r>
              <a:rPr lang="en-US" sz="1812">
                <a:solidFill>
                  <a:srgbClr val="D4D4D1"/>
                </a:solidFill>
                <a:latin typeface="Roboto"/>
                <a:ea typeface="Roboto"/>
                <a:cs typeface="Roboto"/>
                <a:sym typeface="Roboto"/>
              </a:rPr>
              <a:t>bg-success</a:t>
            </a:r>
          </a:p>
        </p:txBody>
      </p:sp>
      <p:sp>
        <p:nvSpPr>
          <p:cNvPr name="TextBox 21" id="21"/>
          <p:cNvSpPr txBox="true"/>
          <p:nvPr/>
        </p:nvSpPr>
        <p:spPr>
          <a:xfrm rot="0">
            <a:off x="12809190" y="5779145"/>
            <a:ext cx="4427636" cy="817066"/>
          </a:xfrm>
          <a:prstGeom prst="rect">
            <a:avLst/>
          </a:prstGeom>
        </p:spPr>
        <p:txBody>
          <a:bodyPr anchor="t" rtlCol="false" tIns="0" lIns="0" bIns="0" rIns="0">
            <a:spAutoFit/>
          </a:bodyPr>
          <a:lstStyle/>
          <a:p>
            <a:pPr algn="l">
              <a:lnSpc>
                <a:spcPts val="2875"/>
              </a:lnSpc>
            </a:pPr>
            <a:r>
              <a:rPr lang="en-US" sz="1812">
                <a:solidFill>
                  <a:srgbClr val="D4D4D1"/>
                </a:solidFill>
                <a:latin typeface="Roboto"/>
                <a:ea typeface="Roboto"/>
                <a:cs typeface="Roboto"/>
                <a:sym typeface="Roboto"/>
              </a:rPr>
              <a:t>A color often used to indicate success or positive feedback, often green or blue.</a:t>
            </a:r>
          </a:p>
        </p:txBody>
      </p:sp>
      <p:grpSp>
        <p:nvGrpSpPr>
          <p:cNvPr name="Group 22" id="22"/>
          <p:cNvGrpSpPr/>
          <p:nvPr/>
        </p:nvGrpSpPr>
        <p:grpSpPr>
          <a:xfrm rot="0">
            <a:off x="7677745" y="6744592"/>
            <a:ext cx="9790510" cy="1408062"/>
            <a:chOff x="0" y="0"/>
            <a:chExt cx="13054013" cy="1877417"/>
          </a:xfrm>
        </p:grpSpPr>
        <p:sp>
          <p:nvSpPr>
            <p:cNvPr name="Freeform 23" id="23"/>
            <p:cNvSpPr/>
            <p:nvPr/>
          </p:nvSpPr>
          <p:spPr>
            <a:xfrm flipH="false" flipV="false" rot="0">
              <a:off x="0" y="0"/>
              <a:ext cx="13054076" cy="1877441"/>
            </a:xfrm>
            <a:custGeom>
              <a:avLst/>
              <a:gdLst/>
              <a:ahLst/>
              <a:cxnLst/>
              <a:rect r="r" b="b" t="t" l="l"/>
              <a:pathLst>
                <a:path h="1877441" w="13054076">
                  <a:moveTo>
                    <a:pt x="0" y="0"/>
                  </a:moveTo>
                  <a:lnTo>
                    <a:pt x="13054076" y="0"/>
                  </a:lnTo>
                  <a:lnTo>
                    <a:pt x="13054076" y="1877441"/>
                  </a:lnTo>
                  <a:lnTo>
                    <a:pt x="0" y="1877441"/>
                  </a:lnTo>
                  <a:close/>
                </a:path>
              </a:pathLst>
            </a:custGeom>
            <a:solidFill>
              <a:srgbClr val="000000">
                <a:alpha val="3922"/>
              </a:srgbClr>
            </a:solidFill>
          </p:spPr>
        </p:sp>
      </p:grpSp>
      <p:sp>
        <p:nvSpPr>
          <p:cNvPr name="TextBox 24" id="24"/>
          <p:cNvSpPr txBox="true"/>
          <p:nvPr/>
        </p:nvSpPr>
        <p:spPr>
          <a:xfrm rot="0">
            <a:off x="7909172" y="6816775"/>
            <a:ext cx="4427636" cy="446634"/>
          </a:xfrm>
          <a:prstGeom prst="rect">
            <a:avLst/>
          </a:prstGeom>
        </p:spPr>
        <p:txBody>
          <a:bodyPr anchor="t" rtlCol="false" tIns="0" lIns="0" bIns="0" rIns="0">
            <a:spAutoFit/>
          </a:bodyPr>
          <a:lstStyle/>
          <a:p>
            <a:pPr algn="l">
              <a:lnSpc>
                <a:spcPts val="2875"/>
              </a:lnSpc>
            </a:pPr>
            <a:r>
              <a:rPr lang="en-US" sz="1812">
                <a:solidFill>
                  <a:srgbClr val="D4D4D1"/>
                </a:solidFill>
                <a:latin typeface="Roboto"/>
                <a:ea typeface="Roboto"/>
                <a:cs typeface="Roboto"/>
                <a:sym typeface="Roboto"/>
              </a:rPr>
              <a:t>bg-warning</a:t>
            </a:r>
          </a:p>
        </p:txBody>
      </p:sp>
      <p:sp>
        <p:nvSpPr>
          <p:cNvPr name="TextBox 25" id="25"/>
          <p:cNvSpPr txBox="true"/>
          <p:nvPr/>
        </p:nvSpPr>
        <p:spPr>
          <a:xfrm rot="0">
            <a:off x="12809190" y="6816775"/>
            <a:ext cx="4427636" cy="1187500"/>
          </a:xfrm>
          <a:prstGeom prst="rect">
            <a:avLst/>
          </a:prstGeom>
        </p:spPr>
        <p:txBody>
          <a:bodyPr anchor="t" rtlCol="false" tIns="0" lIns="0" bIns="0" rIns="0">
            <a:spAutoFit/>
          </a:bodyPr>
          <a:lstStyle/>
          <a:p>
            <a:pPr algn="l">
              <a:lnSpc>
                <a:spcPts val="2875"/>
              </a:lnSpc>
            </a:pPr>
            <a:r>
              <a:rPr lang="en-US" sz="1812">
                <a:solidFill>
                  <a:srgbClr val="D4D4D1"/>
                </a:solidFill>
                <a:latin typeface="Roboto"/>
                <a:ea typeface="Roboto"/>
                <a:cs typeface="Roboto"/>
                <a:sym typeface="Roboto"/>
              </a:rPr>
              <a:t>A color to draw attention to potentially important information, often yellow or orange.</a:t>
            </a:r>
          </a:p>
        </p:txBody>
      </p:sp>
      <p:grpSp>
        <p:nvGrpSpPr>
          <p:cNvPr name="Group 26" id="26"/>
          <p:cNvGrpSpPr/>
          <p:nvPr/>
        </p:nvGrpSpPr>
        <p:grpSpPr>
          <a:xfrm rot="0">
            <a:off x="7677745" y="8152656"/>
            <a:ext cx="9790510" cy="1037630"/>
            <a:chOff x="0" y="0"/>
            <a:chExt cx="13054013" cy="1383507"/>
          </a:xfrm>
        </p:grpSpPr>
        <p:sp>
          <p:nvSpPr>
            <p:cNvPr name="Freeform 27" id="27"/>
            <p:cNvSpPr/>
            <p:nvPr/>
          </p:nvSpPr>
          <p:spPr>
            <a:xfrm flipH="false" flipV="false" rot="0">
              <a:off x="0" y="0"/>
              <a:ext cx="13054076" cy="1383538"/>
            </a:xfrm>
            <a:custGeom>
              <a:avLst/>
              <a:gdLst/>
              <a:ahLst/>
              <a:cxnLst/>
              <a:rect r="r" b="b" t="t" l="l"/>
              <a:pathLst>
                <a:path h="1383538" w="13054076">
                  <a:moveTo>
                    <a:pt x="0" y="0"/>
                  </a:moveTo>
                  <a:lnTo>
                    <a:pt x="13054076" y="0"/>
                  </a:lnTo>
                  <a:lnTo>
                    <a:pt x="13054076" y="1383538"/>
                  </a:lnTo>
                  <a:lnTo>
                    <a:pt x="0" y="1383538"/>
                  </a:lnTo>
                  <a:close/>
                </a:path>
              </a:pathLst>
            </a:custGeom>
            <a:solidFill>
              <a:srgbClr val="FFFFFF">
                <a:alpha val="3922"/>
              </a:srgbClr>
            </a:solidFill>
          </p:spPr>
        </p:sp>
      </p:grpSp>
      <p:sp>
        <p:nvSpPr>
          <p:cNvPr name="TextBox 28" id="28"/>
          <p:cNvSpPr txBox="true"/>
          <p:nvPr/>
        </p:nvSpPr>
        <p:spPr>
          <a:xfrm rot="0">
            <a:off x="7909172" y="8224837"/>
            <a:ext cx="4427636" cy="446634"/>
          </a:xfrm>
          <a:prstGeom prst="rect">
            <a:avLst/>
          </a:prstGeom>
        </p:spPr>
        <p:txBody>
          <a:bodyPr anchor="t" rtlCol="false" tIns="0" lIns="0" bIns="0" rIns="0">
            <a:spAutoFit/>
          </a:bodyPr>
          <a:lstStyle/>
          <a:p>
            <a:pPr algn="l">
              <a:lnSpc>
                <a:spcPts val="2875"/>
              </a:lnSpc>
            </a:pPr>
            <a:r>
              <a:rPr lang="en-US" sz="1812">
                <a:solidFill>
                  <a:srgbClr val="D4D4D1"/>
                </a:solidFill>
                <a:latin typeface="Roboto"/>
                <a:ea typeface="Roboto"/>
                <a:cs typeface="Roboto"/>
                <a:sym typeface="Roboto"/>
              </a:rPr>
              <a:t>bg-error</a:t>
            </a:r>
          </a:p>
        </p:txBody>
      </p:sp>
      <p:sp>
        <p:nvSpPr>
          <p:cNvPr name="TextBox 29" id="29"/>
          <p:cNvSpPr txBox="true"/>
          <p:nvPr/>
        </p:nvSpPr>
        <p:spPr>
          <a:xfrm rot="0">
            <a:off x="12809190" y="8224837"/>
            <a:ext cx="4427636" cy="817066"/>
          </a:xfrm>
          <a:prstGeom prst="rect">
            <a:avLst/>
          </a:prstGeom>
        </p:spPr>
        <p:txBody>
          <a:bodyPr anchor="t" rtlCol="false" tIns="0" lIns="0" bIns="0" rIns="0">
            <a:spAutoFit/>
          </a:bodyPr>
          <a:lstStyle/>
          <a:p>
            <a:pPr algn="l">
              <a:lnSpc>
                <a:spcPts val="2875"/>
              </a:lnSpc>
            </a:pPr>
            <a:r>
              <a:rPr lang="en-US" sz="1812">
                <a:solidFill>
                  <a:srgbClr val="D4D4D1"/>
                </a:solidFill>
                <a:latin typeface="Roboto"/>
                <a:ea typeface="Roboto"/>
                <a:cs typeface="Roboto"/>
                <a:sym typeface="Roboto"/>
              </a:rPr>
              <a:t>A color used to highlight errors or alerts, usually red or another prominent color.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2242A"/>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92C32"/>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TextBox 7" id="7"/>
          <p:cNvSpPr txBox="true"/>
          <p:nvPr/>
        </p:nvSpPr>
        <p:spPr>
          <a:xfrm rot="0">
            <a:off x="7777311" y="819001"/>
            <a:ext cx="9591378" cy="1670149"/>
          </a:xfrm>
          <a:prstGeom prst="rect">
            <a:avLst/>
          </a:prstGeom>
        </p:spPr>
        <p:txBody>
          <a:bodyPr anchor="t" rtlCol="false" tIns="0" lIns="0" bIns="0" rIns="0">
            <a:spAutoFit/>
          </a:bodyPr>
          <a:lstStyle/>
          <a:p>
            <a:pPr algn="l">
              <a:lnSpc>
                <a:spcPts val="6437"/>
              </a:lnSpc>
            </a:pPr>
            <a:r>
              <a:rPr lang="en-US" sz="5125" b="true">
                <a:solidFill>
                  <a:srgbClr val="F3F3F2"/>
                </a:solidFill>
                <a:latin typeface="IBM Plex Sans Medium"/>
                <a:ea typeface="IBM Plex Sans Medium"/>
                <a:cs typeface="IBM Plex Sans Medium"/>
                <a:sym typeface="IBM Plex Sans Medium"/>
              </a:rPr>
              <a:t>Applying background colors to elements</a:t>
            </a:r>
          </a:p>
        </p:txBody>
      </p:sp>
      <p:sp>
        <p:nvSpPr>
          <p:cNvPr name="Freeform 8" id="8" descr="preencoded.png"/>
          <p:cNvSpPr/>
          <p:nvPr/>
        </p:nvSpPr>
        <p:spPr>
          <a:xfrm flipH="false" flipV="false" rot="0">
            <a:off x="7777311" y="2883099"/>
            <a:ext cx="1313260" cy="2353716"/>
          </a:xfrm>
          <a:custGeom>
            <a:avLst/>
            <a:gdLst/>
            <a:ahLst/>
            <a:cxnLst/>
            <a:rect r="r" b="b" t="t" l="l"/>
            <a:pathLst>
              <a:path h="2353716" w="1313260">
                <a:moveTo>
                  <a:pt x="0" y="0"/>
                </a:moveTo>
                <a:lnTo>
                  <a:pt x="1313260" y="0"/>
                </a:lnTo>
                <a:lnTo>
                  <a:pt x="1313260" y="2353716"/>
                </a:lnTo>
                <a:lnTo>
                  <a:pt x="0" y="2353716"/>
                </a:lnTo>
                <a:lnTo>
                  <a:pt x="0" y="0"/>
                </a:lnTo>
                <a:close/>
              </a:path>
            </a:pathLst>
          </a:custGeom>
          <a:blipFill>
            <a:blip r:embed="rId4"/>
            <a:stretch>
              <a:fillRect l="-67" t="0" r="-67" b="0"/>
            </a:stretch>
          </a:blipFill>
        </p:spPr>
      </p:sp>
      <p:sp>
        <p:nvSpPr>
          <p:cNvPr name="TextBox 9" id="9"/>
          <p:cNvSpPr txBox="true"/>
          <p:nvPr/>
        </p:nvSpPr>
        <p:spPr>
          <a:xfrm rot="0">
            <a:off x="9484519" y="3145631"/>
            <a:ext cx="3283297" cy="410319"/>
          </a:xfrm>
          <a:prstGeom prst="rect">
            <a:avLst/>
          </a:prstGeom>
        </p:spPr>
        <p:txBody>
          <a:bodyPr anchor="t" rtlCol="false" tIns="0" lIns="0" bIns="0" rIns="0">
            <a:spAutoFit/>
          </a:bodyPr>
          <a:lstStyle/>
          <a:p>
            <a:pPr algn="l">
              <a:lnSpc>
                <a:spcPts val="3187"/>
              </a:lnSpc>
            </a:pPr>
            <a:r>
              <a:rPr lang="en-US" sz="2562" b="true">
                <a:solidFill>
                  <a:srgbClr val="D4D4D1"/>
                </a:solidFill>
                <a:latin typeface="IBM Plex Sans Medium"/>
                <a:ea typeface="IBM Plex Sans Medium"/>
                <a:cs typeface="IBM Plex Sans Medium"/>
                <a:sym typeface="IBM Plex Sans Medium"/>
              </a:rPr>
              <a:t>HTML Structure</a:t>
            </a:r>
          </a:p>
        </p:txBody>
      </p:sp>
      <p:sp>
        <p:nvSpPr>
          <p:cNvPr name="TextBox 10" id="10"/>
          <p:cNvSpPr txBox="true"/>
          <p:nvPr/>
        </p:nvSpPr>
        <p:spPr>
          <a:xfrm rot="0">
            <a:off x="9484519" y="3637210"/>
            <a:ext cx="7884170" cy="1337072"/>
          </a:xfrm>
          <a:prstGeom prst="rect">
            <a:avLst/>
          </a:prstGeom>
        </p:spPr>
        <p:txBody>
          <a:bodyPr anchor="t" rtlCol="false" tIns="0" lIns="0" bIns="0" rIns="0">
            <a:spAutoFit/>
          </a:bodyPr>
          <a:lstStyle/>
          <a:p>
            <a:pPr algn="l">
              <a:lnSpc>
                <a:spcPts val="3249"/>
              </a:lnSpc>
            </a:pPr>
            <a:r>
              <a:rPr lang="en-US" sz="2062">
                <a:solidFill>
                  <a:srgbClr val="D4D4D1"/>
                </a:solidFill>
                <a:latin typeface="Roboto"/>
                <a:ea typeface="Roboto"/>
                <a:cs typeface="Roboto"/>
                <a:sym typeface="Roboto"/>
              </a:rPr>
              <a:t>The background color is applied to the HTML element using a class attribute. For example, to apply the bg-primary class to a div element, you'd use: &lt;div class="bg-primary"&gt;Content&lt;/div&gt;</a:t>
            </a:r>
          </a:p>
        </p:txBody>
      </p:sp>
      <p:sp>
        <p:nvSpPr>
          <p:cNvPr name="Freeform 11" id="11" descr="preencoded.png"/>
          <p:cNvSpPr/>
          <p:nvPr/>
        </p:nvSpPr>
        <p:spPr>
          <a:xfrm flipH="false" flipV="false" rot="0">
            <a:off x="7777311" y="5236815"/>
            <a:ext cx="1313260" cy="2101304"/>
          </a:xfrm>
          <a:custGeom>
            <a:avLst/>
            <a:gdLst/>
            <a:ahLst/>
            <a:cxnLst/>
            <a:rect r="r" b="b" t="t" l="l"/>
            <a:pathLst>
              <a:path h="2101304" w="1313260">
                <a:moveTo>
                  <a:pt x="0" y="0"/>
                </a:moveTo>
                <a:lnTo>
                  <a:pt x="1313260" y="0"/>
                </a:lnTo>
                <a:lnTo>
                  <a:pt x="1313260" y="2101304"/>
                </a:lnTo>
                <a:lnTo>
                  <a:pt x="0" y="2101304"/>
                </a:lnTo>
                <a:lnTo>
                  <a:pt x="0" y="0"/>
                </a:lnTo>
                <a:close/>
              </a:path>
            </a:pathLst>
          </a:custGeom>
          <a:blipFill>
            <a:blip r:embed="rId5"/>
            <a:stretch>
              <a:fillRect l="0" t="-43" r="0" b="-43"/>
            </a:stretch>
          </a:blipFill>
        </p:spPr>
      </p:sp>
      <p:sp>
        <p:nvSpPr>
          <p:cNvPr name="TextBox 12" id="12"/>
          <p:cNvSpPr txBox="true"/>
          <p:nvPr/>
        </p:nvSpPr>
        <p:spPr>
          <a:xfrm rot="0">
            <a:off x="9484519" y="5499347"/>
            <a:ext cx="3283297" cy="410319"/>
          </a:xfrm>
          <a:prstGeom prst="rect">
            <a:avLst/>
          </a:prstGeom>
        </p:spPr>
        <p:txBody>
          <a:bodyPr anchor="t" rtlCol="false" tIns="0" lIns="0" bIns="0" rIns="0">
            <a:spAutoFit/>
          </a:bodyPr>
          <a:lstStyle/>
          <a:p>
            <a:pPr algn="l">
              <a:lnSpc>
                <a:spcPts val="3187"/>
              </a:lnSpc>
            </a:pPr>
            <a:r>
              <a:rPr lang="en-US" sz="2562" b="true">
                <a:solidFill>
                  <a:srgbClr val="D4D4D1"/>
                </a:solidFill>
                <a:latin typeface="IBM Plex Sans Medium"/>
                <a:ea typeface="IBM Plex Sans Medium"/>
                <a:cs typeface="IBM Plex Sans Medium"/>
                <a:sym typeface="IBM Plex Sans Medium"/>
              </a:rPr>
              <a:t>CSS</a:t>
            </a:r>
          </a:p>
        </p:txBody>
      </p:sp>
      <p:sp>
        <p:nvSpPr>
          <p:cNvPr name="TextBox 13" id="13"/>
          <p:cNvSpPr txBox="true"/>
          <p:nvPr/>
        </p:nvSpPr>
        <p:spPr>
          <a:xfrm rot="0">
            <a:off x="9484519" y="5990927"/>
            <a:ext cx="7884170" cy="916781"/>
          </a:xfrm>
          <a:prstGeom prst="rect">
            <a:avLst/>
          </a:prstGeom>
        </p:spPr>
        <p:txBody>
          <a:bodyPr anchor="t" rtlCol="false" tIns="0" lIns="0" bIns="0" rIns="0">
            <a:spAutoFit/>
          </a:bodyPr>
          <a:lstStyle/>
          <a:p>
            <a:pPr algn="l">
              <a:lnSpc>
                <a:spcPts val="3249"/>
              </a:lnSpc>
            </a:pPr>
            <a:r>
              <a:rPr lang="en-US" sz="2062">
                <a:solidFill>
                  <a:srgbClr val="D4D4D1"/>
                </a:solidFill>
                <a:latin typeface="Roboto"/>
                <a:ea typeface="Roboto"/>
                <a:cs typeface="Roboto"/>
                <a:sym typeface="Roboto"/>
              </a:rPr>
              <a:t>The background color classes are defined in Foundation's CSS files, ensuring consistency and ease of use.</a:t>
            </a:r>
          </a:p>
        </p:txBody>
      </p:sp>
      <p:sp>
        <p:nvSpPr>
          <p:cNvPr name="Freeform 14" id="14" descr="preencoded.png"/>
          <p:cNvSpPr/>
          <p:nvPr/>
        </p:nvSpPr>
        <p:spPr>
          <a:xfrm flipH="false" flipV="false" rot="0">
            <a:off x="7777311" y="7338120"/>
            <a:ext cx="1313260" cy="2101304"/>
          </a:xfrm>
          <a:custGeom>
            <a:avLst/>
            <a:gdLst/>
            <a:ahLst/>
            <a:cxnLst/>
            <a:rect r="r" b="b" t="t" l="l"/>
            <a:pathLst>
              <a:path h="2101304" w="1313260">
                <a:moveTo>
                  <a:pt x="0" y="0"/>
                </a:moveTo>
                <a:lnTo>
                  <a:pt x="1313260" y="0"/>
                </a:lnTo>
                <a:lnTo>
                  <a:pt x="1313260" y="2101304"/>
                </a:lnTo>
                <a:lnTo>
                  <a:pt x="0" y="2101304"/>
                </a:lnTo>
                <a:lnTo>
                  <a:pt x="0" y="0"/>
                </a:lnTo>
                <a:close/>
              </a:path>
            </a:pathLst>
          </a:custGeom>
          <a:blipFill>
            <a:blip r:embed="rId6"/>
            <a:stretch>
              <a:fillRect l="0" t="-43" r="0" b="-43"/>
            </a:stretch>
          </a:blipFill>
        </p:spPr>
      </p:sp>
      <p:sp>
        <p:nvSpPr>
          <p:cNvPr name="TextBox 15" id="15"/>
          <p:cNvSpPr txBox="true"/>
          <p:nvPr/>
        </p:nvSpPr>
        <p:spPr>
          <a:xfrm rot="0">
            <a:off x="9484519" y="7600652"/>
            <a:ext cx="3283297" cy="410319"/>
          </a:xfrm>
          <a:prstGeom prst="rect">
            <a:avLst/>
          </a:prstGeom>
        </p:spPr>
        <p:txBody>
          <a:bodyPr anchor="t" rtlCol="false" tIns="0" lIns="0" bIns="0" rIns="0">
            <a:spAutoFit/>
          </a:bodyPr>
          <a:lstStyle/>
          <a:p>
            <a:pPr algn="l">
              <a:lnSpc>
                <a:spcPts val="3187"/>
              </a:lnSpc>
            </a:pPr>
            <a:r>
              <a:rPr lang="en-US" sz="2562" b="true">
                <a:solidFill>
                  <a:srgbClr val="D4D4D1"/>
                </a:solidFill>
                <a:latin typeface="IBM Plex Sans Medium"/>
                <a:ea typeface="IBM Plex Sans Medium"/>
                <a:cs typeface="IBM Plex Sans Medium"/>
                <a:sym typeface="IBM Plex Sans Medium"/>
              </a:rPr>
              <a:t>JavaScript</a:t>
            </a:r>
          </a:p>
        </p:txBody>
      </p:sp>
      <p:sp>
        <p:nvSpPr>
          <p:cNvPr name="TextBox 16" id="16"/>
          <p:cNvSpPr txBox="true"/>
          <p:nvPr/>
        </p:nvSpPr>
        <p:spPr>
          <a:xfrm rot="0">
            <a:off x="9484519" y="8092231"/>
            <a:ext cx="7884170" cy="916781"/>
          </a:xfrm>
          <a:prstGeom prst="rect">
            <a:avLst/>
          </a:prstGeom>
        </p:spPr>
        <p:txBody>
          <a:bodyPr anchor="t" rtlCol="false" tIns="0" lIns="0" bIns="0" rIns="0">
            <a:spAutoFit/>
          </a:bodyPr>
          <a:lstStyle/>
          <a:p>
            <a:pPr algn="l">
              <a:lnSpc>
                <a:spcPts val="3249"/>
              </a:lnSpc>
            </a:pPr>
            <a:r>
              <a:rPr lang="en-US" sz="2062">
                <a:solidFill>
                  <a:srgbClr val="D4D4D1"/>
                </a:solidFill>
                <a:latin typeface="Roboto"/>
                <a:ea typeface="Roboto"/>
                <a:cs typeface="Roboto"/>
                <a:sym typeface="Roboto"/>
              </a:rPr>
              <a:t>You can dynamically change background colors using JavaScript, allowing for interactive and responsive design elements.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2242A"/>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92C32"/>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TextBox 8" id="8"/>
          <p:cNvSpPr txBox="true"/>
          <p:nvPr/>
        </p:nvSpPr>
        <p:spPr>
          <a:xfrm rot="0">
            <a:off x="813792" y="806946"/>
            <a:ext cx="9802416" cy="1472207"/>
          </a:xfrm>
          <a:prstGeom prst="rect">
            <a:avLst/>
          </a:prstGeom>
        </p:spPr>
        <p:txBody>
          <a:bodyPr anchor="t" rtlCol="false" tIns="0" lIns="0" bIns="0" rIns="0">
            <a:spAutoFit/>
          </a:bodyPr>
          <a:lstStyle/>
          <a:p>
            <a:pPr algn="l">
              <a:lnSpc>
                <a:spcPts val="5687"/>
              </a:lnSpc>
            </a:pPr>
            <a:r>
              <a:rPr lang="en-US" sz="4562" b="true">
                <a:solidFill>
                  <a:srgbClr val="F3F3F2"/>
                </a:solidFill>
                <a:latin typeface="IBM Plex Sans Medium"/>
                <a:ea typeface="IBM Plex Sans Medium"/>
                <a:cs typeface="IBM Plex Sans Medium"/>
                <a:sym typeface="IBM Plex Sans Medium"/>
              </a:rPr>
              <a:t>Accessibility considerations for background colors</a:t>
            </a:r>
          </a:p>
        </p:txBody>
      </p:sp>
      <p:sp>
        <p:nvSpPr>
          <p:cNvPr name="Freeform 9" id="9" descr="preencoded.png"/>
          <p:cNvSpPr/>
          <p:nvPr/>
        </p:nvSpPr>
        <p:spPr>
          <a:xfrm flipH="false" flipV="false" rot="0">
            <a:off x="813792" y="2627859"/>
            <a:ext cx="581322" cy="581322"/>
          </a:xfrm>
          <a:custGeom>
            <a:avLst/>
            <a:gdLst/>
            <a:ahLst/>
            <a:cxnLst/>
            <a:rect r="r" b="b" t="t" l="l"/>
            <a:pathLst>
              <a:path h="581322" w="581322">
                <a:moveTo>
                  <a:pt x="0" y="0"/>
                </a:moveTo>
                <a:lnTo>
                  <a:pt x="581323" y="0"/>
                </a:lnTo>
                <a:lnTo>
                  <a:pt x="581323" y="581322"/>
                </a:lnTo>
                <a:lnTo>
                  <a:pt x="0" y="581322"/>
                </a:lnTo>
                <a:lnTo>
                  <a:pt x="0" y="0"/>
                </a:lnTo>
                <a:close/>
              </a:path>
            </a:pathLst>
          </a:custGeom>
          <a:blipFill>
            <a:blip r:embed="rId5"/>
            <a:stretch>
              <a:fillRect l="0" t="0" r="0" b="0"/>
            </a:stretch>
          </a:blipFill>
        </p:spPr>
      </p:sp>
      <p:sp>
        <p:nvSpPr>
          <p:cNvPr name="TextBox 10" id="10"/>
          <p:cNvSpPr txBox="true"/>
          <p:nvPr/>
        </p:nvSpPr>
        <p:spPr>
          <a:xfrm rot="0">
            <a:off x="813792" y="3432125"/>
            <a:ext cx="2906762" cy="372815"/>
          </a:xfrm>
          <a:prstGeom prst="rect">
            <a:avLst/>
          </a:prstGeom>
        </p:spPr>
        <p:txBody>
          <a:bodyPr anchor="t" rtlCol="false" tIns="0" lIns="0" bIns="0" rIns="0">
            <a:spAutoFit/>
          </a:bodyPr>
          <a:lstStyle/>
          <a:p>
            <a:pPr algn="l">
              <a:lnSpc>
                <a:spcPts val="2812"/>
              </a:lnSpc>
            </a:pPr>
            <a:r>
              <a:rPr lang="en-US" sz="2249" b="true">
                <a:solidFill>
                  <a:srgbClr val="D4D4D1"/>
                </a:solidFill>
                <a:latin typeface="IBM Plex Sans Medium"/>
                <a:ea typeface="IBM Plex Sans Medium"/>
                <a:cs typeface="IBM Plex Sans Medium"/>
                <a:sym typeface="IBM Plex Sans Medium"/>
              </a:rPr>
              <a:t>Color Contrast</a:t>
            </a:r>
          </a:p>
        </p:txBody>
      </p:sp>
      <p:sp>
        <p:nvSpPr>
          <p:cNvPr name="TextBox 11" id="11"/>
          <p:cNvSpPr txBox="true"/>
          <p:nvPr/>
        </p:nvSpPr>
        <p:spPr>
          <a:xfrm rot="0">
            <a:off x="813792" y="3868191"/>
            <a:ext cx="9802416" cy="820341"/>
          </a:xfrm>
          <a:prstGeom prst="rect">
            <a:avLst/>
          </a:prstGeom>
        </p:spPr>
        <p:txBody>
          <a:bodyPr anchor="t" rtlCol="false" tIns="0" lIns="0" bIns="0" rIns="0">
            <a:spAutoFit/>
          </a:bodyPr>
          <a:lstStyle/>
          <a:p>
            <a:pPr algn="l">
              <a:lnSpc>
                <a:spcPts val="2875"/>
              </a:lnSpc>
            </a:pPr>
            <a:r>
              <a:rPr lang="en-US" sz="1812">
                <a:solidFill>
                  <a:srgbClr val="D4D4D1"/>
                </a:solidFill>
                <a:latin typeface="Roboto"/>
                <a:ea typeface="Roboto"/>
                <a:cs typeface="Roboto"/>
                <a:sym typeface="Roboto"/>
              </a:rPr>
              <a:t>Ensure sufficient color contrast between text and background colors for users with visual impairments.</a:t>
            </a:r>
          </a:p>
        </p:txBody>
      </p:sp>
      <p:sp>
        <p:nvSpPr>
          <p:cNvPr name="Freeform 12" id="12" descr="preencoded.png"/>
          <p:cNvSpPr/>
          <p:nvPr/>
        </p:nvSpPr>
        <p:spPr>
          <a:xfrm flipH="false" flipV="false" rot="0">
            <a:off x="813792" y="5386090"/>
            <a:ext cx="581322" cy="581322"/>
          </a:xfrm>
          <a:custGeom>
            <a:avLst/>
            <a:gdLst/>
            <a:ahLst/>
            <a:cxnLst/>
            <a:rect r="r" b="b" t="t" l="l"/>
            <a:pathLst>
              <a:path h="581322" w="581322">
                <a:moveTo>
                  <a:pt x="0" y="0"/>
                </a:moveTo>
                <a:lnTo>
                  <a:pt x="581323" y="0"/>
                </a:lnTo>
                <a:lnTo>
                  <a:pt x="581323" y="581322"/>
                </a:lnTo>
                <a:lnTo>
                  <a:pt x="0" y="581322"/>
                </a:lnTo>
                <a:lnTo>
                  <a:pt x="0" y="0"/>
                </a:lnTo>
                <a:close/>
              </a:path>
            </a:pathLst>
          </a:custGeom>
          <a:blipFill>
            <a:blip r:embed="rId6"/>
            <a:stretch>
              <a:fillRect l="0" t="0" r="0" b="0"/>
            </a:stretch>
          </a:blipFill>
        </p:spPr>
      </p:sp>
      <p:sp>
        <p:nvSpPr>
          <p:cNvPr name="TextBox 13" id="13"/>
          <p:cNvSpPr txBox="true"/>
          <p:nvPr/>
        </p:nvSpPr>
        <p:spPr>
          <a:xfrm rot="0">
            <a:off x="813792" y="6190357"/>
            <a:ext cx="2906762" cy="372815"/>
          </a:xfrm>
          <a:prstGeom prst="rect">
            <a:avLst/>
          </a:prstGeom>
        </p:spPr>
        <p:txBody>
          <a:bodyPr anchor="t" rtlCol="false" tIns="0" lIns="0" bIns="0" rIns="0">
            <a:spAutoFit/>
          </a:bodyPr>
          <a:lstStyle/>
          <a:p>
            <a:pPr algn="l">
              <a:lnSpc>
                <a:spcPts val="2812"/>
              </a:lnSpc>
            </a:pPr>
            <a:r>
              <a:rPr lang="en-US" sz="2249" b="true">
                <a:solidFill>
                  <a:srgbClr val="D4D4D1"/>
                </a:solidFill>
                <a:latin typeface="IBM Plex Sans Medium"/>
                <a:ea typeface="IBM Plex Sans Medium"/>
                <a:cs typeface="IBM Plex Sans Medium"/>
                <a:sym typeface="IBM Plex Sans Medium"/>
              </a:rPr>
              <a:t>Color Blindness</a:t>
            </a:r>
          </a:p>
        </p:txBody>
      </p:sp>
      <p:sp>
        <p:nvSpPr>
          <p:cNvPr name="TextBox 14" id="14"/>
          <p:cNvSpPr txBox="true"/>
          <p:nvPr/>
        </p:nvSpPr>
        <p:spPr>
          <a:xfrm rot="0">
            <a:off x="813792" y="6626424"/>
            <a:ext cx="9802416" cy="448270"/>
          </a:xfrm>
          <a:prstGeom prst="rect">
            <a:avLst/>
          </a:prstGeom>
        </p:spPr>
        <p:txBody>
          <a:bodyPr anchor="t" rtlCol="false" tIns="0" lIns="0" bIns="0" rIns="0">
            <a:spAutoFit/>
          </a:bodyPr>
          <a:lstStyle/>
          <a:p>
            <a:pPr algn="l">
              <a:lnSpc>
                <a:spcPts val="2875"/>
              </a:lnSpc>
            </a:pPr>
            <a:r>
              <a:rPr lang="en-US" sz="1812">
                <a:solidFill>
                  <a:srgbClr val="D4D4D1"/>
                </a:solidFill>
                <a:latin typeface="Roboto"/>
                <a:ea typeface="Roboto"/>
                <a:cs typeface="Roboto"/>
                <a:sym typeface="Roboto"/>
              </a:rPr>
              <a:t>Choose colors that are easily distinguishable by people with color blindness.</a:t>
            </a:r>
          </a:p>
        </p:txBody>
      </p:sp>
      <p:sp>
        <p:nvSpPr>
          <p:cNvPr name="Freeform 15" id="15" descr="preencoded.png"/>
          <p:cNvSpPr/>
          <p:nvPr/>
        </p:nvSpPr>
        <p:spPr>
          <a:xfrm flipH="false" flipV="false" rot="0">
            <a:off x="813792" y="7772251"/>
            <a:ext cx="581322" cy="581322"/>
          </a:xfrm>
          <a:custGeom>
            <a:avLst/>
            <a:gdLst/>
            <a:ahLst/>
            <a:cxnLst/>
            <a:rect r="r" b="b" t="t" l="l"/>
            <a:pathLst>
              <a:path h="581322" w="581322">
                <a:moveTo>
                  <a:pt x="0" y="0"/>
                </a:moveTo>
                <a:lnTo>
                  <a:pt x="581323" y="0"/>
                </a:lnTo>
                <a:lnTo>
                  <a:pt x="581323" y="581323"/>
                </a:lnTo>
                <a:lnTo>
                  <a:pt x="0" y="581323"/>
                </a:lnTo>
                <a:lnTo>
                  <a:pt x="0" y="0"/>
                </a:lnTo>
                <a:close/>
              </a:path>
            </a:pathLst>
          </a:custGeom>
          <a:blipFill>
            <a:blip r:embed="rId7"/>
            <a:stretch>
              <a:fillRect l="0" t="0" r="0" b="0"/>
            </a:stretch>
          </a:blipFill>
        </p:spPr>
      </p:sp>
      <p:sp>
        <p:nvSpPr>
          <p:cNvPr name="TextBox 16" id="16"/>
          <p:cNvSpPr txBox="true"/>
          <p:nvPr/>
        </p:nvSpPr>
        <p:spPr>
          <a:xfrm rot="0">
            <a:off x="813792" y="8576519"/>
            <a:ext cx="2906762" cy="372815"/>
          </a:xfrm>
          <a:prstGeom prst="rect">
            <a:avLst/>
          </a:prstGeom>
        </p:spPr>
        <p:txBody>
          <a:bodyPr anchor="t" rtlCol="false" tIns="0" lIns="0" bIns="0" rIns="0">
            <a:spAutoFit/>
          </a:bodyPr>
          <a:lstStyle/>
          <a:p>
            <a:pPr algn="l">
              <a:lnSpc>
                <a:spcPts val="2812"/>
              </a:lnSpc>
            </a:pPr>
            <a:r>
              <a:rPr lang="en-US" sz="2249" b="true">
                <a:solidFill>
                  <a:srgbClr val="D4D4D1"/>
                </a:solidFill>
                <a:latin typeface="IBM Plex Sans Medium"/>
                <a:ea typeface="IBM Plex Sans Medium"/>
                <a:cs typeface="IBM Plex Sans Medium"/>
                <a:sym typeface="IBM Plex Sans Medium"/>
              </a:rPr>
              <a:t>Alternative Text</a:t>
            </a:r>
          </a:p>
        </p:txBody>
      </p:sp>
      <p:sp>
        <p:nvSpPr>
          <p:cNvPr name="TextBox 17" id="17"/>
          <p:cNvSpPr txBox="true"/>
          <p:nvPr/>
        </p:nvSpPr>
        <p:spPr>
          <a:xfrm rot="0">
            <a:off x="813792" y="9012585"/>
            <a:ext cx="9802416" cy="448270"/>
          </a:xfrm>
          <a:prstGeom prst="rect">
            <a:avLst/>
          </a:prstGeom>
        </p:spPr>
        <p:txBody>
          <a:bodyPr anchor="t" rtlCol="false" tIns="0" lIns="0" bIns="0" rIns="0">
            <a:spAutoFit/>
          </a:bodyPr>
          <a:lstStyle/>
          <a:p>
            <a:pPr algn="l">
              <a:lnSpc>
                <a:spcPts val="2875"/>
              </a:lnSpc>
            </a:pPr>
            <a:r>
              <a:rPr lang="en-US" sz="1812">
                <a:solidFill>
                  <a:srgbClr val="D4D4D1"/>
                </a:solidFill>
                <a:latin typeface="Roboto"/>
                <a:ea typeface="Roboto"/>
                <a:cs typeface="Roboto"/>
                <a:sym typeface="Roboto"/>
              </a:rPr>
              <a:t>Provide alternative text for images or other visual content that relies on color for its meaning.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2242A"/>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92C32"/>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3"/>
            <a:stretch>
              <a:fillRect l="0" t="0" r="0" b="0"/>
            </a:stretch>
          </a:blipFill>
        </p:spPr>
      </p:sp>
      <p:sp>
        <p:nvSpPr>
          <p:cNvPr name="Freeform 7" id="7" descr="preencoded.png"/>
          <p:cNvSpPr/>
          <p:nvPr/>
        </p:nvSpPr>
        <p:spPr>
          <a:xfrm flipH="false" flipV="false" rot="0">
            <a:off x="11430000" y="0"/>
            <a:ext cx="6858000" cy="10289976"/>
          </a:xfrm>
          <a:custGeom>
            <a:avLst/>
            <a:gdLst/>
            <a:ahLst/>
            <a:cxnLst/>
            <a:rect r="r" b="b" t="t" l="l"/>
            <a:pathLst>
              <a:path h="10289976" w="6858000">
                <a:moveTo>
                  <a:pt x="0" y="0"/>
                </a:moveTo>
                <a:lnTo>
                  <a:pt x="6858000" y="0"/>
                </a:lnTo>
                <a:lnTo>
                  <a:pt x="6858000" y="10289976"/>
                </a:lnTo>
                <a:lnTo>
                  <a:pt x="0" y="10289976"/>
                </a:lnTo>
                <a:lnTo>
                  <a:pt x="0" y="0"/>
                </a:lnTo>
                <a:close/>
              </a:path>
            </a:pathLst>
          </a:custGeom>
          <a:blipFill>
            <a:blip r:embed="rId4"/>
            <a:stretch>
              <a:fillRect l="-14" t="0" r="-14" b="0"/>
            </a:stretch>
          </a:blipFill>
        </p:spPr>
      </p:sp>
      <p:sp>
        <p:nvSpPr>
          <p:cNvPr name="TextBox 8" id="8"/>
          <p:cNvSpPr txBox="true"/>
          <p:nvPr/>
        </p:nvSpPr>
        <p:spPr>
          <a:xfrm rot="0">
            <a:off x="816769" y="622698"/>
            <a:ext cx="9796462" cy="1477566"/>
          </a:xfrm>
          <a:prstGeom prst="rect">
            <a:avLst/>
          </a:prstGeom>
        </p:spPr>
        <p:txBody>
          <a:bodyPr anchor="t" rtlCol="false" tIns="0" lIns="0" bIns="0" rIns="0">
            <a:spAutoFit/>
          </a:bodyPr>
          <a:lstStyle/>
          <a:p>
            <a:pPr algn="l">
              <a:lnSpc>
                <a:spcPts val="5687"/>
              </a:lnSpc>
            </a:pPr>
            <a:r>
              <a:rPr lang="en-US" sz="4562" b="true">
                <a:solidFill>
                  <a:srgbClr val="F3F3F2"/>
                </a:solidFill>
                <a:latin typeface="IBM Plex Sans Medium"/>
                <a:ea typeface="IBM Plex Sans Medium"/>
                <a:cs typeface="IBM Plex Sans Medium"/>
                <a:sym typeface="IBM Plex Sans Medium"/>
              </a:rPr>
              <a:t>Best practices for using background colors</a:t>
            </a:r>
          </a:p>
        </p:txBody>
      </p:sp>
      <p:grpSp>
        <p:nvGrpSpPr>
          <p:cNvPr name="Group 9" id="9"/>
          <p:cNvGrpSpPr/>
          <p:nvPr/>
        </p:nvGrpSpPr>
        <p:grpSpPr>
          <a:xfrm rot="0">
            <a:off x="1152525" y="2450306"/>
            <a:ext cx="28575" cy="7197924"/>
            <a:chOff x="0" y="0"/>
            <a:chExt cx="38100" cy="9597232"/>
          </a:xfrm>
        </p:grpSpPr>
        <p:sp>
          <p:nvSpPr>
            <p:cNvPr name="Freeform 10" id="10"/>
            <p:cNvSpPr/>
            <p:nvPr/>
          </p:nvSpPr>
          <p:spPr>
            <a:xfrm flipH="false" flipV="false" rot="0">
              <a:off x="0" y="0"/>
              <a:ext cx="38100" cy="9597263"/>
            </a:xfrm>
            <a:custGeom>
              <a:avLst/>
              <a:gdLst/>
              <a:ahLst/>
              <a:cxnLst/>
              <a:rect r="r" b="b" t="t" l="l"/>
              <a:pathLst>
                <a:path h="9597263" w="38100">
                  <a:moveTo>
                    <a:pt x="0" y="19050"/>
                  </a:moveTo>
                  <a:cubicBezTo>
                    <a:pt x="0" y="8509"/>
                    <a:pt x="8509" y="0"/>
                    <a:pt x="19050" y="0"/>
                  </a:cubicBezTo>
                  <a:cubicBezTo>
                    <a:pt x="29591" y="0"/>
                    <a:pt x="38100" y="8509"/>
                    <a:pt x="38100" y="19050"/>
                  </a:cubicBezTo>
                  <a:lnTo>
                    <a:pt x="38100" y="9578213"/>
                  </a:lnTo>
                  <a:cubicBezTo>
                    <a:pt x="38100" y="9588754"/>
                    <a:pt x="29591" y="9597263"/>
                    <a:pt x="19050" y="9597263"/>
                  </a:cubicBezTo>
                  <a:cubicBezTo>
                    <a:pt x="8509" y="9597263"/>
                    <a:pt x="0" y="9588754"/>
                    <a:pt x="0" y="9578213"/>
                  </a:cubicBezTo>
                  <a:close/>
                </a:path>
              </a:pathLst>
            </a:custGeom>
            <a:solidFill>
              <a:srgbClr val="61646A"/>
            </a:solidFill>
          </p:spPr>
        </p:sp>
      </p:grpSp>
      <p:grpSp>
        <p:nvGrpSpPr>
          <p:cNvPr name="Group 11" id="11"/>
          <p:cNvGrpSpPr/>
          <p:nvPr/>
        </p:nvGrpSpPr>
        <p:grpSpPr>
          <a:xfrm rot="0">
            <a:off x="1400770" y="2961085"/>
            <a:ext cx="816769" cy="28575"/>
            <a:chOff x="0" y="0"/>
            <a:chExt cx="1089025" cy="38100"/>
          </a:xfrm>
        </p:grpSpPr>
        <p:sp>
          <p:nvSpPr>
            <p:cNvPr name="Freeform 12" id="12"/>
            <p:cNvSpPr/>
            <p:nvPr/>
          </p:nvSpPr>
          <p:spPr>
            <a:xfrm flipH="false" flipV="false" rot="0">
              <a:off x="0" y="0"/>
              <a:ext cx="1089025" cy="38100"/>
            </a:xfrm>
            <a:custGeom>
              <a:avLst/>
              <a:gdLst/>
              <a:ahLst/>
              <a:cxnLst/>
              <a:rect r="r" b="b" t="t" l="l"/>
              <a:pathLst>
                <a:path h="38100" w="1089025">
                  <a:moveTo>
                    <a:pt x="0" y="19050"/>
                  </a:moveTo>
                  <a:cubicBezTo>
                    <a:pt x="0" y="8509"/>
                    <a:pt x="8509" y="0"/>
                    <a:pt x="19050" y="0"/>
                  </a:cubicBezTo>
                  <a:lnTo>
                    <a:pt x="1069975" y="0"/>
                  </a:lnTo>
                  <a:cubicBezTo>
                    <a:pt x="1080516" y="0"/>
                    <a:pt x="1089025" y="8509"/>
                    <a:pt x="1089025" y="19050"/>
                  </a:cubicBezTo>
                  <a:cubicBezTo>
                    <a:pt x="1089025" y="29591"/>
                    <a:pt x="1080516" y="38100"/>
                    <a:pt x="1069975" y="38100"/>
                  </a:cubicBezTo>
                  <a:lnTo>
                    <a:pt x="19050" y="38100"/>
                  </a:lnTo>
                  <a:cubicBezTo>
                    <a:pt x="8509" y="38100"/>
                    <a:pt x="0" y="29591"/>
                    <a:pt x="0" y="19050"/>
                  </a:cubicBezTo>
                  <a:close/>
                </a:path>
              </a:pathLst>
            </a:custGeom>
            <a:solidFill>
              <a:srgbClr val="61646A"/>
            </a:solidFill>
          </p:spPr>
        </p:sp>
      </p:grpSp>
      <p:grpSp>
        <p:nvGrpSpPr>
          <p:cNvPr name="Group 13" id="13"/>
          <p:cNvGrpSpPr/>
          <p:nvPr/>
        </p:nvGrpSpPr>
        <p:grpSpPr>
          <a:xfrm rot="0">
            <a:off x="904280" y="2712839"/>
            <a:ext cx="525066" cy="525066"/>
            <a:chOff x="0" y="0"/>
            <a:chExt cx="700088" cy="700088"/>
          </a:xfrm>
        </p:grpSpPr>
        <p:sp>
          <p:nvSpPr>
            <p:cNvPr name="Freeform 14" id="14"/>
            <p:cNvSpPr/>
            <p:nvPr/>
          </p:nvSpPr>
          <p:spPr>
            <a:xfrm flipH="false" flipV="false" rot="0">
              <a:off x="0" y="0"/>
              <a:ext cx="700151" cy="700151"/>
            </a:xfrm>
            <a:custGeom>
              <a:avLst/>
              <a:gdLst/>
              <a:ahLst/>
              <a:cxnLst/>
              <a:rect r="r" b="b" t="t" l="l"/>
              <a:pathLst>
                <a:path h="700151" w="700151">
                  <a:moveTo>
                    <a:pt x="0" y="46736"/>
                  </a:moveTo>
                  <a:cubicBezTo>
                    <a:pt x="0" y="20955"/>
                    <a:pt x="20955" y="0"/>
                    <a:pt x="46736" y="0"/>
                  </a:cubicBezTo>
                  <a:lnTo>
                    <a:pt x="653415" y="0"/>
                  </a:lnTo>
                  <a:cubicBezTo>
                    <a:pt x="679196" y="0"/>
                    <a:pt x="700151" y="20955"/>
                    <a:pt x="700151" y="46736"/>
                  </a:cubicBezTo>
                  <a:lnTo>
                    <a:pt x="700151" y="653415"/>
                  </a:lnTo>
                  <a:cubicBezTo>
                    <a:pt x="700151" y="679196"/>
                    <a:pt x="679196" y="700151"/>
                    <a:pt x="653415" y="700151"/>
                  </a:cubicBezTo>
                  <a:lnTo>
                    <a:pt x="46736" y="700151"/>
                  </a:lnTo>
                  <a:cubicBezTo>
                    <a:pt x="20955" y="700151"/>
                    <a:pt x="0" y="679196"/>
                    <a:pt x="0" y="653415"/>
                  </a:cubicBezTo>
                  <a:close/>
                </a:path>
              </a:pathLst>
            </a:custGeom>
            <a:solidFill>
              <a:srgbClr val="484B51"/>
            </a:solidFill>
          </p:spPr>
        </p:sp>
      </p:grpSp>
      <p:sp>
        <p:nvSpPr>
          <p:cNvPr name="TextBox 15" id="15"/>
          <p:cNvSpPr txBox="true"/>
          <p:nvPr/>
        </p:nvSpPr>
        <p:spPr>
          <a:xfrm rot="0">
            <a:off x="1061740" y="2857500"/>
            <a:ext cx="210145" cy="292894"/>
          </a:xfrm>
          <a:prstGeom prst="rect">
            <a:avLst/>
          </a:prstGeom>
        </p:spPr>
        <p:txBody>
          <a:bodyPr anchor="t" rtlCol="false" tIns="0" lIns="0" bIns="0" rIns="0">
            <a:spAutoFit/>
          </a:bodyPr>
          <a:lstStyle/>
          <a:p>
            <a:pPr algn="ctr">
              <a:lnSpc>
                <a:spcPts val="2750"/>
              </a:lnSpc>
            </a:pPr>
            <a:r>
              <a:rPr lang="en-US" sz="2750" b="true">
                <a:solidFill>
                  <a:srgbClr val="D4D4D1"/>
                </a:solidFill>
                <a:latin typeface="IBM Plex Sans Medium"/>
                <a:ea typeface="IBM Plex Sans Medium"/>
                <a:cs typeface="IBM Plex Sans Medium"/>
                <a:sym typeface="IBM Plex Sans Medium"/>
              </a:rPr>
              <a:t>1</a:t>
            </a:r>
          </a:p>
        </p:txBody>
      </p:sp>
      <p:sp>
        <p:nvSpPr>
          <p:cNvPr name="TextBox 16" id="16"/>
          <p:cNvSpPr txBox="true"/>
          <p:nvPr/>
        </p:nvSpPr>
        <p:spPr>
          <a:xfrm rot="0">
            <a:off x="2450306" y="2674144"/>
            <a:ext cx="2917180" cy="374154"/>
          </a:xfrm>
          <a:prstGeom prst="rect">
            <a:avLst/>
          </a:prstGeom>
        </p:spPr>
        <p:txBody>
          <a:bodyPr anchor="t" rtlCol="false" tIns="0" lIns="0" bIns="0" rIns="0">
            <a:spAutoFit/>
          </a:bodyPr>
          <a:lstStyle/>
          <a:p>
            <a:pPr algn="l">
              <a:lnSpc>
                <a:spcPts val="2812"/>
              </a:lnSpc>
            </a:pPr>
            <a:r>
              <a:rPr lang="en-US" sz="2249" b="true">
                <a:solidFill>
                  <a:srgbClr val="D4D4D1"/>
                </a:solidFill>
                <a:latin typeface="IBM Plex Sans Medium"/>
                <a:ea typeface="IBM Plex Sans Medium"/>
                <a:cs typeface="IBM Plex Sans Medium"/>
                <a:sym typeface="IBM Plex Sans Medium"/>
              </a:rPr>
              <a:t>Color Palette</a:t>
            </a:r>
          </a:p>
        </p:txBody>
      </p:sp>
      <p:sp>
        <p:nvSpPr>
          <p:cNvPr name="TextBox 17" id="17"/>
          <p:cNvSpPr txBox="true"/>
          <p:nvPr/>
        </p:nvSpPr>
        <p:spPr>
          <a:xfrm rot="0">
            <a:off x="2450306" y="3102471"/>
            <a:ext cx="8162925" cy="458986"/>
          </a:xfrm>
          <a:prstGeom prst="rect">
            <a:avLst/>
          </a:prstGeom>
        </p:spPr>
        <p:txBody>
          <a:bodyPr anchor="t" rtlCol="false" tIns="0" lIns="0" bIns="0" rIns="0">
            <a:spAutoFit/>
          </a:bodyPr>
          <a:lstStyle/>
          <a:p>
            <a:pPr algn="l">
              <a:lnSpc>
                <a:spcPts val="2937"/>
              </a:lnSpc>
            </a:pPr>
            <a:r>
              <a:rPr lang="en-US" sz="1812">
                <a:solidFill>
                  <a:srgbClr val="D4D4D1"/>
                </a:solidFill>
                <a:latin typeface="Roboto"/>
                <a:ea typeface="Roboto"/>
                <a:cs typeface="Roboto"/>
                <a:sym typeface="Roboto"/>
              </a:rPr>
              <a:t>Stick to a limited color palette for a cohesive and polished look.</a:t>
            </a:r>
          </a:p>
        </p:txBody>
      </p:sp>
      <p:grpSp>
        <p:nvGrpSpPr>
          <p:cNvPr name="Group 18" id="18"/>
          <p:cNvGrpSpPr/>
          <p:nvPr/>
        </p:nvGrpSpPr>
        <p:grpSpPr>
          <a:xfrm rot="0">
            <a:off x="1400770" y="4538960"/>
            <a:ext cx="816769" cy="28575"/>
            <a:chOff x="0" y="0"/>
            <a:chExt cx="1089025" cy="38100"/>
          </a:xfrm>
        </p:grpSpPr>
        <p:sp>
          <p:nvSpPr>
            <p:cNvPr name="Freeform 19" id="19"/>
            <p:cNvSpPr/>
            <p:nvPr/>
          </p:nvSpPr>
          <p:spPr>
            <a:xfrm flipH="false" flipV="false" rot="0">
              <a:off x="0" y="0"/>
              <a:ext cx="1089025" cy="38100"/>
            </a:xfrm>
            <a:custGeom>
              <a:avLst/>
              <a:gdLst/>
              <a:ahLst/>
              <a:cxnLst/>
              <a:rect r="r" b="b" t="t" l="l"/>
              <a:pathLst>
                <a:path h="38100" w="1089025">
                  <a:moveTo>
                    <a:pt x="0" y="19050"/>
                  </a:moveTo>
                  <a:cubicBezTo>
                    <a:pt x="0" y="8509"/>
                    <a:pt x="8509" y="0"/>
                    <a:pt x="19050" y="0"/>
                  </a:cubicBezTo>
                  <a:lnTo>
                    <a:pt x="1069975" y="0"/>
                  </a:lnTo>
                  <a:cubicBezTo>
                    <a:pt x="1080516" y="0"/>
                    <a:pt x="1089025" y="8509"/>
                    <a:pt x="1089025" y="19050"/>
                  </a:cubicBezTo>
                  <a:cubicBezTo>
                    <a:pt x="1089025" y="29591"/>
                    <a:pt x="1080516" y="38100"/>
                    <a:pt x="1069975" y="38100"/>
                  </a:cubicBezTo>
                  <a:lnTo>
                    <a:pt x="19050" y="38100"/>
                  </a:lnTo>
                  <a:cubicBezTo>
                    <a:pt x="8509" y="38100"/>
                    <a:pt x="0" y="29591"/>
                    <a:pt x="0" y="19050"/>
                  </a:cubicBezTo>
                  <a:close/>
                </a:path>
              </a:pathLst>
            </a:custGeom>
            <a:solidFill>
              <a:srgbClr val="61646A"/>
            </a:solidFill>
          </p:spPr>
        </p:sp>
      </p:grpSp>
      <p:grpSp>
        <p:nvGrpSpPr>
          <p:cNvPr name="Group 20" id="20"/>
          <p:cNvGrpSpPr/>
          <p:nvPr/>
        </p:nvGrpSpPr>
        <p:grpSpPr>
          <a:xfrm rot="0">
            <a:off x="904280" y="4290715"/>
            <a:ext cx="525066" cy="525066"/>
            <a:chOff x="0" y="0"/>
            <a:chExt cx="700088" cy="700088"/>
          </a:xfrm>
        </p:grpSpPr>
        <p:sp>
          <p:nvSpPr>
            <p:cNvPr name="Freeform 21" id="21"/>
            <p:cNvSpPr/>
            <p:nvPr/>
          </p:nvSpPr>
          <p:spPr>
            <a:xfrm flipH="false" flipV="false" rot="0">
              <a:off x="0" y="0"/>
              <a:ext cx="700151" cy="700151"/>
            </a:xfrm>
            <a:custGeom>
              <a:avLst/>
              <a:gdLst/>
              <a:ahLst/>
              <a:cxnLst/>
              <a:rect r="r" b="b" t="t" l="l"/>
              <a:pathLst>
                <a:path h="700151" w="700151">
                  <a:moveTo>
                    <a:pt x="0" y="46736"/>
                  </a:moveTo>
                  <a:cubicBezTo>
                    <a:pt x="0" y="20955"/>
                    <a:pt x="20955" y="0"/>
                    <a:pt x="46736" y="0"/>
                  </a:cubicBezTo>
                  <a:lnTo>
                    <a:pt x="653415" y="0"/>
                  </a:lnTo>
                  <a:cubicBezTo>
                    <a:pt x="679196" y="0"/>
                    <a:pt x="700151" y="20955"/>
                    <a:pt x="700151" y="46736"/>
                  </a:cubicBezTo>
                  <a:lnTo>
                    <a:pt x="700151" y="653415"/>
                  </a:lnTo>
                  <a:cubicBezTo>
                    <a:pt x="700151" y="679196"/>
                    <a:pt x="679196" y="700151"/>
                    <a:pt x="653415" y="700151"/>
                  </a:cubicBezTo>
                  <a:lnTo>
                    <a:pt x="46736" y="700151"/>
                  </a:lnTo>
                  <a:cubicBezTo>
                    <a:pt x="20955" y="700151"/>
                    <a:pt x="0" y="679196"/>
                    <a:pt x="0" y="653415"/>
                  </a:cubicBezTo>
                  <a:close/>
                </a:path>
              </a:pathLst>
            </a:custGeom>
            <a:solidFill>
              <a:srgbClr val="484B51"/>
            </a:solidFill>
          </p:spPr>
        </p:sp>
      </p:grpSp>
      <p:sp>
        <p:nvSpPr>
          <p:cNvPr name="TextBox 22" id="22"/>
          <p:cNvSpPr txBox="true"/>
          <p:nvPr/>
        </p:nvSpPr>
        <p:spPr>
          <a:xfrm rot="0">
            <a:off x="1061740" y="4435376"/>
            <a:ext cx="210145" cy="292894"/>
          </a:xfrm>
          <a:prstGeom prst="rect">
            <a:avLst/>
          </a:prstGeom>
        </p:spPr>
        <p:txBody>
          <a:bodyPr anchor="t" rtlCol="false" tIns="0" lIns="0" bIns="0" rIns="0">
            <a:spAutoFit/>
          </a:bodyPr>
          <a:lstStyle/>
          <a:p>
            <a:pPr algn="ctr">
              <a:lnSpc>
                <a:spcPts val="2750"/>
              </a:lnSpc>
            </a:pPr>
            <a:r>
              <a:rPr lang="en-US" sz="2750" b="true">
                <a:solidFill>
                  <a:srgbClr val="D4D4D1"/>
                </a:solidFill>
                <a:latin typeface="IBM Plex Sans Medium"/>
                <a:ea typeface="IBM Plex Sans Medium"/>
                <a:cs typeface="IBM Plex Sans Medium"/>
                <a:sym typeface="IBM Plex Sans Medium"/>
              </a:rPr>
              <a:t>2</a:t>
            </a:r>
          </a:p>
        </p:txBody>
      </p:sp>
      <p:sp>
        <p:nvSpPr>
          <p:cNvPr name="TextBox 23" id="23"/>
          <p:cNvSpPr txBox="true"/>
          <p:nvPr/>
        </p:nvSpPr>
        <p:spPr>
          <a:xfrm rot="0">
            <a:off x="2450306" y="4252020"/>
            <a:ext cx="2917180" cy="374154"/>
          </a:xfrm>
          <a:prstGeom prst="rect">
            <a:avLst/>
          </a:prstGeom>
        </p:spPr>
        <p:txBody>
          <a:bodyPr anchor="t" rtlCol="false" tIns="0" lIns="0" bIns="0" rIns="0">
            <a:spAutoFit/>
          </a:bodyPr>
          <a:lstStyle/>
          <a:p>
            <a:pPr algn="l">
              <a:lnSpc>
                <a:spcPts val="2812"/>
              </a:lnSpc>
            </a:pPr>
            <a:r>
              <a:rPr lang="en-US" sz="2249" b="true">
                <a:solidFill>
                  <a:srgbClr val="D4D4D1"/>
                </a:solidFill>
                <a:latin typeface="IBM Plex Sans Medium"/>
                <a:ea typeface="IBM Plex Sans Medium"/>
                <a:cs typeface="IBM Plex Sans Medium"/>
                <a:sym typeface="IBM Plex Sans Medium"/>
              </a:rPr>
              <a:t>Visual Hierarchy</a:t>
            </a:r>
          </a:p>
        </p:txBody>
      </p:sp>
      <p:sp>
        <p:nvSpPr>
          <p:cNvPr name="TextBox 24" id="24"/>
          <p:cNvSpPr txBox="true"/>
          <p:nvPr/>
        </p:nvSpPr>
        <p:spPr>
          <a:xfrm rot="0">
            <a:off x="2450306" y="4680347"/>
            <a:ext cx="8162925" cy="832248"/>
          </a:xfrm>
          <a:prstGeom prst="rect">
            <a:avLst/>
          </a:prstGeom>
        </p:spPr>
        <p:txBody>
          <a:bodyPr anchor="t" rtlCol="false" tIns="0" lIns="0" bIns="0" rIns="0">
            <a:spAutoFit/>
          </a:bodyPr>
          <a:lstStyle/>
          <a:p>
            <a:pPr algn="l">
              <a:lnSpc>
                <a:spcPts val="2937"/>
              </a:lnSpc>
            </a:pPr>
            <a:r>
              <a:rPr lang="en-US" sz="1812">
                <a:solidFill>
                  <a:srgbClr val="D4D4D1"/>
                </a:solidFill>
                <a:latin typeface="Roboto"/>
                <a:ea typeface="Roboto"/>
                <a:cs typeface="Roboto"/>
                <a:sym typeface="Roboto"/>
              </a:rPr>
              <a:t>Use background colors to guide the user's eye and emphasize important content.</a:t>
            </a:r>
          </a:p>
        </p:txBody>
      </p:sp>
      <p:grpSp>
        <p:nvGrpSpPr>
          <p:cNvPr name="Group 25" id="25"/>
          <p:cNvGrpSpPr/>
          <p:nvPr/>
        </p:nvGrpSpPr>
        <p:grpSpPr>
          <a:xfrm rot="0">
            <a:off x="1400770" y="6490098"/>
            <a:ext cx="816769" cy="28575"/>
            <a:chOff x="0" y="0"/>
            <a:chExt cx="1089025" cy="38100"/>
          </a:xfrm>
        </p:grpSpPr>
        <p:sp>
          <p:nvSpPr>
            <p:cNvPr name="Freeform 26" id="26"/>
            <p:cNvSpPr/>
            <p:nvPr/>
          </p:nvSpPr>
          <p:spPr>
            <a:xfrm flipH="false" flipV="false" rot="0">
              <a:off x="0" y="0"/>
              <a:ext cx="1089025" cy="38100"/>
            </a:xfrm>
            <a:custGeom>
              <a:avLst/>
              <a:gdLst/>
              <a:ahLst/>
              <a:cxnLst/>
              <a:rect r="r" b="b" t="t" l="l"/>
              <a:pathLst>
                <a:path h="38100" w="1089025">
                  <a:moveTo>
                    <a:pt x="0" y="19050"/>
                  </a:moveTo>
                  <a:cubicBezTo>
                    <a:pt x="0" y="8509"/>
                    <a:pt x="8509" y="0"/>
                    <a:pt x="19050" y="0"/>
                  </a:cubicBezTo>
                  <a:lnTo>
                    <a:pt x="1069975" y="0"/>
                  </a:lnTo>
                  <a:cubicBezTo>
                    <a:pt x="1080516" y="0"/>
                    <a:pt x="1089025" y="8509"/>
                    <a:pt x="1089025" y="19050"/>
                  </a:cubicBezTo>
                  <a:cubicBezTo>
                    <a:pt x="1089025" y="29591"/>
                    <a:pt x="1080516" y="38100"/>
                    <a:pt x="1069975" y="38100"/>
                  </a:cubicBezTo>
                  <a:lnTo>
                    <a:pt x="19050" y="38100"/>
                  </a:lnTo>
                  <a:cubicBezTo>
                    <a:pt x="8509" y="38100"/>
                    <a:pt x="0" y="29591"/>
                    <a:pt x="0" y="19050"/>
                  </a:cubicBezTo>
                  <a:close/>
                </a:path>
              </a:pathLst>
            </a:custGeom>
            <a:solidFill>
              <a:srgbClr val="61646A"/>
            </a:solidFill>
          </p:spPr>
        </p:sp>
      </p:grpSp>
      <p:grpSp>
        <p:nvGrpSpPr>
          <p:cNvPr name="Group 27" id="27"/>
          <p:cNvGrpSpPr/>
          <p:nvPr/>
        </p:nvGrpSpPr>
        <p:grpSpPr>
          <a:xfrm rot="0">
            <a:off x="904280" y="6241851"/>
            <a:ext cx="525066" cy="525066"/>
            <a:chOff x="0" y="0"/>
            <a:chExt cx="700088" cy="700088"/>
          </a:xfrm>
        </p:grpSpPr>
        <p:sp>
          <p:nvSpPr>
            <p:cNvPr name="Freeform 28" id="28"/>
            <p:cNvSpPr/>
            <p:nvPr/>
          </p:nvSpPr>
          <p:spPr>
            <a:xfrm flipH="false" flipV="false" rot="0">
              <a:off x="0" y="0"/>
              <a:ext cx="700151" cy="700151"/>
            </a:xfrm>
            <a:custGeom>
              <a:avLst/>
              <a:gdLst/>
              <a:ahLst/>
              <a:cxnLst/>
              <a:rect r="r" b="b" t="t" l="l"/>
              <a:pathLst>
                <a:path h="700151" w="700151">
                  <a:moveTo>
                    <a:pt x="0" y="46736"/>
                  </a:moveTo>
                  <a:cubicBezTo>
                    <a:pt x="0" y="20955"/>
                    <a:pt x="20955" y="0"/>
                    <a:pt x="46736" y="0"/>
                  </a:cubicBezTo>
                  <a:lnTo>
                    <a:pt x="653415" y="0"/>
                  </a:lnTo>
                  <a:cubicBezTo>
                    <a:pt x="679196" y="0"/>
                    <a:pt x="700151" y="20955"/>
                    <a:pt x="700151" y="46736"/>
                  </a:cubicBezTo>
                  <a:lnTo>
                    <a:pt x="700151" y="653415"/>
                  </a:lnTo>
                  <a:cubicBezTo>
                    <a:pt x="700151" y="679196"/>
                    <a:pt x="679196" y="700151"/>
                    <a:pt x="653415" y="700151"/>
                  </a:cubicBezTo>
                  <a:lnTo>
                    <a:pt x="46736" y="700151"/>
                  </a:lnTo>
                  <a:cubicBezTo>
                    <a:pt x="20955" y="700151"/>
                    <a:pt x="0" y="679196"/>
                    <a:pt x="0" y="653415"/>
                  </a:cubicBezTo>
                  <a:close/>
                </a:path>
              </a:pathLst>
            </a:custGeom>
            <a:solidFill>
              <a:srgbClr val="484B51"/>
            </a:solidFill>
          </p:spPr>
        </p:sp>
      </p:grpSp>
      <p:sp>
        <p:nvSpPr>
          <p:cNvPr name="TextBox 29" id="29"/>
          <p:cNvSpPr txBox="true"/>
          <p:nvPr/>
        </p:nvSpPr>
        <p:spPr>
          <a:xfrm rot="0">
            <a:off x="1061740" y="6386512"/>
            <a:ext cx="210145" cy="292894"/>
          </a:xfrm>
          <a:prstGeom prst="rect">
            <a:avLst/>
          </a:prstGeom>
        </p:spPr>
        <p:txBody>
          <a:bodyPr anchor="t" rtlCol="false" tIns="0" lIns="0" bIns="0" rIns="0">
            <a:spAutoFit/>
          </a:bodyPr>
          <a:lstStyle/>
          <a:p>
            <a:pPr algn="ctr">
              <a:lnSpc>
                <a:spcPts val="2750"/>
              </a:lnSpc>
            </a:pPr>
            <a:r>
              <a:rPr lang="en-US" sz="2750" b="true">
                <a:solidFill>
                  <a:srgbClr val="D4D4D1"/>
                </a:solidFill>
                <a:latin typeface="IBM Plex Sans Medium"/>
                <a:ea typeface="IBM Plex Sans Medium"/>
                <a:cs typeface="IBM Plex Sans Medium"/>
                <a:sym typeface="IBM Plex Sans Medium"/>
              </a:rPr>
              <a:t>3</a:t>
            </a:r>
          </a:p>
        </p:txBody>
      </p:sp>
      <p:sp>
        <p:nvSpPr>
          <p:cNvPr name="TextBox 30" id="30"/>
          <p:cNvSpPr txBox="true"/>
          <p:nvPr/>
        </p:nvSpPr>
        <p:spPr>
          <a:xfrm rot="0">
            <a:off x="2450306" y="6203156"/>
            <a:ext cx="2917180" cy="374154"/>
          </a:xfrm>
          <a:prstGeom prst="rect">
            <a:avLst/>
          </a:prstGeom>
        </p:spPr>
        <p:txBody>
          <a:bodyPr anchor="t" rtlCol="false" tIns="0" lIns="0" bIns="0" rIns="0">
            <a:spAutoFit/>
          </a:bodyPr>
          <a:lstStyle/>
          <a:p>
            <a:pPr algn="l">
              <a:lnSpc>
                <a:spcPts val="2812"/>
              </a:lnSpc>
            </a:pPr>
            <a:r>
              <a:rPr lang="en-US" sz="2249" b="true">
                <a:solidFill>
                  <a:srgbClr val="D4D4D1"/>
                </a:solidFill>
                <a:latin typeface="IBM Plex Sans Medium"/>
                <a:ea typeface="IBM Plex Sans Medium"/>
                <a:cs typeface="IBM Plex Sans Medium"/>
                <a:sym typeface="IBM Plex Sans Medium"/>
              </a:rPr>
              <a:t>Readability</a:t>
            </a:r>
          </a:p>
        </p:txBody>
      </p:sp>
      <p:sp>
        <p:nvSpPr>
          <p:cNvPr name="TextBox 31" id="31"/>
          <p:cNvSpPr txBox="true"/>
          <p:nvPr/>
        </p:nvSpPr>
        <p:spPr>
          <a:xfrm rot="0">
            <a:off x="2450306" y="6631484"/>
            <a:ext cx="8162925" cy="832247"/>
          </a:xfrm>
          <a:prstGeom prst="rect">
            <a:avLst/>
          </a:prstGeom>
        </p:spPr>
        <p:txBody>
          <a:bodyPr anchor="t" rtlCol="false" tIns="0" lIns="0" bIns="0" rIns="0">
            <a:spAutoFit/>
          </a:bodyPr>
          <a:lstStyle/>
          <a:p>
            <a:pPr algn="l">
              <a:lnSpc>
                <a:spcPts val="2937"/>
              </a:lnSpc>
            </a:pPr>
            <a:r>
              <a:rPr lang="en-US" sz="1812">
                <a:solidFill>
                  <a:srgbClr val="D4D4D1"/>
                </a:solidFill>
                <a:latin typeface="Roboto"/>
                <a:ea typeface="Roboto"/>
                <a:cs typeface="Roboto"/>
                <a:sym typeface="Roboto"/>
              </a:rPr>
              <a:t>Prioritize readability by ensuring sufficient color contrast between text and background.</a:t>
            </a:r>
          </a:p>
        </p:txBody>
      </p:sp>
      <p:grpSp>
        <p:nvGrpSpPr>
          <p:cNvPr name="Group 32" id="32"/>
          <p:cNvGrpSpPr/>
          <p:nvPr/>
        </p:nvGrpSpPr>
        <p:grpSpPr>
          <a:xfrm rot="0">
            <a:off x="1400770" y="8441234"/>
            <a:ext cx="816769" cy="28575"/>
            <a:chOff x="0" y="0"/>
            <a:chExt cx="1089025" cy="38100"/>
          </a:xfrm>
        </p:grpSpPr>
        <p:sp>
          <p:nvSpPr>
            <p:cNvPr name="Freeform 33" id="33"/>
            <p:cNvSpPr/>
            <p:nvPr/>
          </p:nvSpPr>
          <p:spPr>
            <a:xfrm flipH="false" flipV="false" rot="0">
              <a:off x="0" y="0"/>
              <a:ext cx="1089025" cy="38100"/>
            </a:xfrm>
            <a:custGeom>
              <a:avLst/>
              <a:gdLst/>
              <a:ahLst/>
              <a:cxnLst/>
              <a:rect r="r" b="b" t="t" l="l"/>
              <a:pathLst>
                <a:path h="38100" w="1089025">
                  <a:moveTo>
                    <a:pt x="0" y="19050"/>
                  </a:moveTo>
                  <a:cubicBezTo>
                    <a:pt x="0" y="8509"/>
                    <a:pt x="8509" y="0"/>
                    <a:pt x="19050" y="0"/>
                  </a:cubicBezTo>
                  <a:lnTo>
                    <a:pt x="1069975" y="0"/>
                  </a:lnTo>
                  <a:cubicBezTo>
                    <a:pt x="1080516" y="0"/>
                    <a:pt x="1089025" y="8509"/>
                    <a:pt x="1089025" y="19050"/>
                  </a:cubicBezTo>
                  <a:cubicBezTo>
                    <a:pt x="1089025" y="29591"/>
                    <a:pt x="1080516" y="38100"/>
                    <a:pt x="1069975" y="38100"/>
                  </a:cubicBezTo>
                  <a:lnTo>
                    <a:pt x="19050" y="38100"/>
                  </a:lnTo>
                  <a:cubicBezTo>
                    <a:pt x="8509" y="38100"/>
                    <a:pt x="0" y="29591"/>
                    <a:pt x="0" y="19050"/>
                  </a:cubicBezTo>
                  <a:close/>
                </a:path>
              </a:pathLst>
            </a:custGeom>
            <a:solidFill>
              <a:srgbClr val="61646A"/>
            </a:solidFill>
          </p:spPr>
        </p:sp>
      </p:grpSp>
      <p:grpSp>
        <p:nvGrpSpPr>
          <p:cNvPr name="Group 34" id="34"/>
          <p:cNvGrpSpPr/>
          <p:nvPr/>
        </p:nvGrpSpPr>
        <p:grpSpPr>
          <a:xfrm rot="0">
            <a:off x="904280" y="8192989"/>
            <a:ext cx="525066" cy="525066"/>
            <a:chOff x="0" y="0"/>
            <a:chExt cx="700088" cy="700088"/>
          </a:xfrm>
        </p:grpSpPr>
        <p:sp>
          <p:nvSpPr>
            <p:cNvPr name="Freeform 35" id="35"/>
            <p:cNvSpPr/>
            <p:nvPr/>
          </p:nvSpPr>
          <p:spPr>
            <a:xfrm flipH="false" flipV="false" rot="0">
              <a:off x="0" y="0"/>
              <a:ext cx="700151" cy="700151"/>
            </a:xfrm>
            <a:custGeom>
              <a:avLst/>
              <a:gdLst/>
              <a:ahLst/>
              <a:cxnLst/>
              <a:rect r="r" b="b" t="t" l="l"/>
              <a:pathLst>
                <a:path h="700151" w="700151">
                  <a:moveTo>
                    <a:pt x="0" y="46736"/>
                  </a:moveTo>
                  <a:cubicBezTo>
                    <a:pt x="0" y="20955"/>
                    <a:pt x="20955" y="0"/>
                    <a:pt x="46736" y="0"/>
                  </a:cubicBezTo>
                  <a:lnTo>
                    <a:pt x="653415" y="0"/>
                  </a:lnTo>
                  <a:cubicBezTo>
                    <a:pt x="679196" y="0"/>
                    <a:pt x="700151" y="20955"/>
                    <a:pt x="700151" y="46736"/>
                  </a:cubicBezTo>
                  <a:lnTo>
                    <a:pt x="700151" y="653415"/>
                  </a:lnTo>
                  <a:cubicBezTo>
                    <a:pt x="700151" y="679196"/>
                    <a:pt x="679196" y="700151"/>
                    <a:pt x="653415" y="700151"/>
                  </a:cubicBezTo>
                  <a:lnTo>
                    <a:pt x="46736" y="700151"/>
                  </a:lnTo>
                  <a:cubicBezTo>
                    <a:pt x="20955" y="700151"/>
                    <a:pt x="0" y="679196"/>
                    <a:pt x="0" y="653415"/>
                  </a:cubicBezTo>
                  <a:close/>
                </a:path>
              </a:pathLst>
            </a:custGeom>
            <a:solidFill>
              <a:srgbClr val="484B51"/>
            </a:solidFill>
          </p:spPr>
        </p:sp>
      </p:grpSp>
      <p:sp>
        <p:nvSpPr>
          <p:cNvPr name="TextBox 36" id="36"/>
          <p:cNvSpPr txBox="true"/>
          <p:nvPr/>
        </p:nvSpPr>
        <p:spPr>
          <a:xfrm rot="0">
            <a:off x="1061740" y="8337649"/>
            <a:ext cx="210145" cy="292894"/>
          </a:xfrm>
          <a:prstGeom prst="rect">
            <a:avLst/>
          </a:prstGeom>
        </p:spPr>
        <p:txBody>
          <a:bodyPr anchor="t" rtlCol="false" tIns="0" lIns="0" bIns="0" rIns="0">
            <a:spAutoFit/>
          </a:bodyPr>
          <a:lstStyle/>
          <a:p>
            <a:pPr algn="ctr">
              <a:lnSpc>
                <a:spcPts val="2750"/>
              </a:lnSpc>
            </a:pPr>
            <a:r>
              <a:rPr lang="en-US" sz="2750" b="true">
                <a:solidFill>
                  <a:srgbClr val="D4D4D1"/>
                </a:solidFill>
                <a:latin typeface="IBM Plex Sans Medium"/>
                <a:ea typeface="IBM Plex Sans Medium"/>
                <a:cs typeface="IBM Plex Sans Medium"/>
                <a:sym typeface="IBM Plex Sans Medium"/>
              </a:rPr>
              <a:t>4</a:t>
            </a:r>
          </a:p>
        </p:txBody>
      </p:sp>
      <p:sp>
        <p:nvSpPr>
          <p:cNvPr name="TextBox 37" id="37"/>
          <p:cNvSpPr txBox="true"/>
          <p:nvPr/>
        </p:nvSpPr>
        <p:spPr>
          <a:xfrm rot="0">
            <a:off x="2450306" y="8154292"/>
            <a:ext cx="2917180" cy="374154"/>
          </a:xfrm>
          <a:prstGeom prst="rect">
            <a:avLst/>
          </a:prstGeom>
        </p:spPr>
        <p:txBody>
          <a:bodyPr anchor="t" rtlCol="false" tIns="0" lIns="0" bIns="0" rIns="0">
            <a:spAutoFit/>
          </a:bodyPr>
          <a:lstStyle/>
          <a:p>
            <a:pPr algn="l">
              <a:lnSpc>
                <a:spcPts val="2812"/>
              </a:lnSpc>
            </a:pPr>
            <a:r>
              <a:rPr lang="en-US" sz="2249" b="true">
                <a:solidFill>
                  <a:srgbClr val="D4D4D1"/>
                </a:solidFill>
                <a:latin typeface="IBM Plex Sans Medium"/>
                <a:ea typeface="IBM Plex Sans Medium"/>
                <a:cs typeface="IBM Plex Sans Medium"/>
                <a:sym typeface="IBM Plex Sans Medium"/>
              </a:rPr>
              <a:t>Responsiveness</a:t>
            </a:r>
          </a:p>
        </p:txBody>
      </p:sp>
      <p:sp>
        <p:nvSpPr>
          <p:cNvPr name="TextBox 38" id="38"/>
          <p:cNvSpPr txBox="true"/>
          <p:nvPr/>
        </p:nvSpPr>
        <p:spPr>
          <a:xfrm rot="0">
            <a:off x="2450306" y="8582620"/>
            <a:ext cx="8162925" cy="832247"/>
          </a:xfrm>
          <a:prstGeom prst="rect">
            <a:avLst/>
          </a:prstGeom>
        </p:spPr>
        <p:txBody>
          <a:bodyPr anchor="t" rtlCol="false" tIns="0" lIns="0" bIns="0" rIns="0">
            <a:spAutoFit/>
          </a:bodyPr>
          <a:lstStyle/>
          <a:p>
            <a:pPr algn="l">
              <a:lnSpc>
                <a:spcPts val="2937"/>
              </a:lnSpc>
            </a:pPr>
            <a:r>
              <a:rPr lang="en-US" sz="1812">
                <a:solidFill>
                  <a:srgbClr val="D4D4D1"/>
                </a:solidFill>
                <a:latin typeface="Roboto"/>
                <a:ea typeface="Roboto"/>
                <a:cs typeface="Roboto"/>
                <a:sym typeface="Roboto"/>
              </a:rPr>
              <a:t>Ensure background colors are responsive and adapt appropriately to different screen sizes.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2242A"/>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92C32"/>
            </a:solidFill>
          </p:spPr>
        </p:sp>
      </p:grpSp>
      <p:sp>
        <p:nvSpPr>
          <p:cNvPr name="TextBox 6" id="6"/>
          <p:cNvSpPr txBox="true"/>
          <p:nvPr/>
        </p:nvSpPr>
        <p:spPr>
          <a:xfrm rot="0">
            <a:off x="992238" y="1642021"/>
            <a:ext cx="13572679" cy="905024"/>
          </a:xfrm>
          <a:prstGeom prst="rect">
            <a:avLst/>
          </a:prstGeom>
        </p:spPr>
        <p:txBody>
          <a:bodyPr anchor="t" rtlCol="false" tIns="0" lIns="0" bIns="0" rIns="0">
            <a:spAutoFit/>
          </a:bodyPr>
          <a:lstStyle/>
          <a:p>
            <a:pPr algn="l">
              <a:lnSpc>
                <a:spcPts val="6937"/>
              </a:lnSpc>
            </a:pPr>
            <a:r>
              <a:rPr lang="en-US" sz="5562" b="true">
                <a:solidFill>
                  <a:srgbClr val="F3F3F2"/>
                </a:solidFill>
                <a:latin typeface="IBM Plex Sans Medium"/>
                <a:ea typeface="IBM Plex Sans Medium"/>
                <a:cs typeface="IBM Plex Sans Medium"/>
                <a:sym typeface="IBM Plex Sans Medium"/>
              </a:rPr>
              <a:t>Responsive design and background colors</a:t>
            </a:r>
          </a:p>
        </p:txBody>
      </p:sp>
      <p:sp>
        <p:nvSpPr>
          <p:cNvPr name="Freeform 7" id="7" descr="preencoded.png"/>
          <p:cNvSpPr/>
          <p:nvPr/>
        </p:nvSpPr>
        <p:spPr>
          <a:xfrm flipH="false" flipV="false" rot="0">
            <a:off x="992238" y="3114080"/>
            <a:ext cx="5150941" cy="3183434"/>
          </a:xfrm>
          <a:custGeom>
            <a:avLst/>
            <a:gdLst/>
            <a:ahLst/>
            <a:cxnLst/>
            <a:rect r="r" b="b" t="t" l="l"/>
            <a:pathLst>
              <a:path h="3183434" w="5150941">
                <a:moveTo>
                  <a:pt x="0" y="0"/>
                </a:moveTo>
                <a:lnTo>
                  <a:pt x="5150941" y="0"/>
                </a:lnTo>
                <a:lnTo>
                  <a:pt x="5150941" y="3183434"/>
                </a:lnTo>
                <a:lnTo>
                  <a:pt x="0" y="3183434"/>
                </a:lnTo>
                <a:lnTo>
                  <a:pt x="0" y="0"/>
                </a:lnTo>
                <a:close/>
              </a:path>
            </a:pathLst>
          </a:custGeom>
          <a:blipFill>
            <a:blip r:embed="rId3"/>
            <a:stretch>
              <a:fillRect l="-52" t="0" r="-52" b="0"/>
            </a:stretch>
          </a:blipFill>
        </p:spPr>
      </p:sp>
      <p:sp>
        <p:nvSpPr>
          <p:cNvPr name="TextBox 8" id="8"/>
          <p:cNvSpPr txBox="true"/>
          <p:nvPr/>
        </p:nvSpPr>
        <p:spPr>
          <a:xfrm rot="0">
            <a:off x="992238" y="6642347"/>
            <a:ext cx="3544044" cy="452437"/>
          </a:xfrm>
          <a:prstGeom prst="rect">
            <a:avLst/>
          </a:prstGeom>
        </p:spPr>
        <p:txBody>
          <a:bodyPr anchor="t" rtlCol="false" tIns="0" lIns="0" bIns="0" rIns="0">
            <a:spAutoFit/>
          </a:bodyPr>
          <a:lstStyle/>
          <a:p>
            <a:pPr algn="l">
              <a:lnSpc>
                <a:spcPts val="3437"/>
              </a:lnSpc>
            </a:pPr>
            <a:r>
              <a:rPr lang="en-US" sz="2750" b="true">
                <a:solidFill>
                  <a:srgbClr val="D4D4D1"/>
                </a:solidFill>
                <a:latin typeface="IBM Plex Sans Medium"/>
                <a:ea typeface="IBM Plex Sans Medium"/>
                <a:cs typeface="IBM Plex Sans Medium"/>
                <a:sym typeface="IBM Plex Sans Medium"/>
              </a:rPr>
              <a:t>Large Screens</a:t>
            </a:r>
          </a:p>
        </p:txBody>
      </p:sp>
      <p:sp>
        <p:nvSpPr>
          <p:cNvPr name="TextBox 9" id="9"/>
          <p:cNvSpPr txBox="true"/>
          <p:nvPr/>
        </p:nvSpPr>
        <p:spPr>
          <a:xfrm rot="0">
            <a:off x="992238" y="7169646"/>
            <a:ext cx="5150941" cy="1456135"/>
          </a:xfrm>
          <a:prstGeom prst="rect">
            <a:avLst/>
          </a:prstGeom>
        </p:spPr>
        <p:txBody>
          <a:bodyPr anchor="t" rtlCol="false" tIns="0" lIns="0" bIns="0" rIns="0">
            <a:spAutoFit/>
          </a:bodyPr>
          <a:lstStyle/>
          <a:p>
            <a:pPr algn="l">
              <a:lnSpc>
                <a:spcPts val="3562"/>
              </a:lnSpc>
            </a:pPr>
            <a:r>
              <a:rPr lang="en-US" sz="2187">
                <a:solidFill>
                  <a:srgbClr val="D4D4D1"/>
                </a:solidFill>
                <a:latin typeface="Roboto"/>
                <a:ea typeface="Roboto"/>
                <a:cs typeface="Roboto"/>
                <a:sym typeface="Roboto"/>
              </a:rPr>
              <a:t>Background colors can be more prominent and used to create distinct visual sections.</a:t>
            </a:r>
          </a:p>
        </p:txBody>
      </p:sp>
      <p:sp>
        <p:nvSpPr>
          <p:cNvPr name="Freeform 10" id="10" descr="preencoded.png"/>
          <p:cNvSpPr/>
          <p:nvPr/>
        </p:nvSpPr>
        <p:spPr>
          <a:xfrm flipH="false" flipV="false" rot="0">
            <a:off x="6568380" y="3114080"/>
            <a:ext cx="5151090" cy="3183582"/>
          </a:xfrm>
          <a:custGeom>
            <a:avLst/>
            <a:gdLst/>
            <a:ahLst/>
            <a:cxnLst/>
            <a:rect r="r" b="b" t="t" l="l"/>
            <a:pathLst>
              <a:path h="3183582" w="5151090">
                <a:moveTo>
                  <a:pt x="0" y="0"/>
                </a:moveTo>
                <a:lnTo>
                  <a:pt x="5151090" y="0"/>
                </a:lnTo>
                <a:lnTo>
                  <a:pt x="5151090" y="3183582"/>
                </a:lnTo>
                <a:lnTo>
                  <a:pt x="0" y="3183582"/>
                </a:lnTo>
                <a:lnTo>
                  <a:pt x="0" y="0"/>
                </a:lnTo>
                <a:close/>
              </a:path>
            </a:pathLst>
          </a:custGeom>
          <a:blipFill>
            <a:blip r:embed="rId4"/>
            <a:stretch>
              <a:fillRect l="-53" t="0" r="-53" b="0"/>
            </a:stretch>
          </a:blipFill>
        </p:spPr>
      </p:sp>
      <p:sp>
        <p:nvSpPr>
          <p:cNvPr name="TextBox 11" id="11"/>
          <p:cNvSpPr txBox="true"/>
          <p:nvPr/>
        </p:nvSpPr>
        <p:spPr>
          <a:xfrm rot="0">
            <a:off x="6568380" y="6642496"/>
            <a:ext cx="3544044" cy="452437"/>
          </a:xfrm>
          <a:prstGeom prst="rect">
            <a:avLst/>
          </a:prstGeom>
        </p:spPr>
        <p:txBody>
          <a:bodyPr anchor="t" rtlCol="false" tIns="0" lIns="0" bIns="0" rIns="0">
            <a:spAutoFit/>
          </a:bodyPr>
          <a:lstStyle/>
          <a:p>
            <a:pPr algn="l">
              <a:lnSpc>
                <a:spcPts val="3437"/>
              </a:lnSpc>
            </a:pPr>
            <a:r>
              <a:rPr lang="en-US" sz="2750" b="true">
                <a:solidFill>
                  <a:srgbClr val="D4D4D1"/>
                </a:solidFill>
                <a:latin typeface="IBM Plex Sans Medium"/>
                <a:ea typeface="IBM Plex Sans Medium"/>
                <a:cs typeface="IBM Plex Sans Medium"/>
                <a:sym typeface="IBM Plex Sans Medium"/>
              </a:rPr>
              <a:t>Medium Screens</a:t>
            </a:r>
          </a:p>
        </p:txBody>
      </p:sp>
      <p:sp>
        <p:nvSpPr>
          <p:cNvPr name="TextBox 12" id="12"/>
          <p:cNvSpPr txBox="true"/>
          <p:nvPr/>
        </p:nvSpPr>
        <p:spPr>
          <a:xfrm rot="0">
            <a:off x="6568380" y="7169795"/>
            <a:ext cx="5151090" cy="1456135"/>
          </a:xfrm>
          <a:prstGeom prst="rect">
            <a:avLst/>
          </a:prstGeom>
        </p:spPr>
        <p:txBody>
          <a:bodyPr anchor="t" rtlCol="false" tIns="0" lIns="0" bIns="0" rIns="0">
            <a:spAutoFit/>
          </a:bodyPr>
          <a:lstStyle/>
          <a:p>
            <a:pPr algn="l">
              <a:lnSpc>
                <a:spcPts val="3562"/>
              </a:lnSpc>
            </a:pPr>
            <a:r>
              <a:rPr lang="en-US" sz="2187">
                <a:solidFill>
                  <a:srgbClr val="D4D4D1"/>
                </a:solidFill>
                <a:latin typeface="Roboto"/>
                <a:ea typeface="Roboto"/>
                <a:cs typeface="Roboto"/>
                <a:sym typeface="Roboto"/>
              </a:rPr>
              <a:t>Background colors should be adjusted to ensure readability and maintain visual hierarchy.</a:t>
            </a:r>
          </a:p>
        </p:txBody>
      </p:sp>
      <p:sp>
        <p:nvSpPr>
          <p:cNvPr name="Freeform 13" id="13" descr="preencoded.png"/>
          <p:cNvSpPr/>
          <p:nvPr/>
        </p:nvSpPr>
        <p:spPr>
          <a:xfrm flipH="false" flipV="false" rot="0">
            <a:off x="12144672" y="3114080"/>
            <a:ext cx="5150941" cy="3183434"/>
          </a:xfrm>
          <a:custGeom>
            <a:avLst/>
            <a:gdLst/>
            <a:ahLst/>
            <a:cxnLst/>
            <a:rect r="r" b="b" t="t" l="l"/>
            <a:pathLst>
              <a:path h="3183434" w="5150941">
                <a:moveTo>
                  <a:pt x="0" y="0"/>
                </a:moveTo>
                <a:lnTo>
                  <a:pt x="5150942" y="0"/>
                </a:lnTo>
                <a:lnTo>
                  <a:pt x="5150942" y="3183434"/>
                </a:lnTo>
                <a:lnTo>
                  <a:pt x="0" y="3183434"/>
                </a:lnTo>
                <a:lnTo>
                  <a:pt x="0" y="0"/>
                </a:lnTo>
                <a:close/>
              </a:path>
            </a:pathLst>
          </a:custGeom>
          <a:blipFill>
            <a:blip r:embed="rId5"/>
            <a:stretch>
              <a:fillRect l="-52" t="0" r="-52" b="0"/>
            </a:stretch>
          </a:blipFill>
        </p:spPr>
      </p:sp>
      <p:sp>
        <p:nvSpPr>
          <p:cNvPr name="TextBox 14" id="14"/>
          <p:cNvSpPr txBox="true"/>
          <p:nvPr/>
        </p:nvSpPr>
        <p:spPr>
          <a:xfrm rot="0">
            <a:off x="12144672" y="6642347"/>
            <a:ext cx="3544044" cy="452437"/>
          </a:xfrm>
          <a:prstGeom prst="rect">
            <a:avLst/>
          </a:prstGeom>
        </p:spPr>
        <p:txBody>
          <a:bodyPr anchor="t" rtlCol="false" tIns="0" lIns="0" bIns="0" rIns="0">
            <a:spAutoFit/>
          </a:bodyPr>
          <a:lstStyle/>
          <a:p>
            <a:pPr algn="l">
              <a:lnSpc>
                <a:spcPts val="3437"/>
              </a:lnSpc>
            </a:pPr>
            <a:r>
              <a:rPr lang="en-US" sz="2750" b="true">
                <a:solidFill>
                  <a:srgbClr val="D4D4D1"/>
                </a:solidFill>
                <a:latin typeface="IBM Plex Sans Medium"/>
                <a:ea typeface="IBM Plex Sans Medium"/>
                <a:cs typeface="IBM Plex Sans Medium"/>
                <a:sym typeface="IBM Plex Sans Medium"/>
              </a:rPr>
              <a:t>Small Screens</a:t>
            </a:r>
          </a:p>
        </p:txBody>
      </p:sp>
      <p:sp>
        <p:nvSpPr>
          <p:cNvPr name="TextBox 15" id="15"/>
          <p:cNvSpPr txBox="true"/>
          <p:nvPr/>
        </p:nvSpPr>
        <p:spPr>
          <a:xfrm rot="0">
            <a:off x="12144672" y="7169646"/>
            <a:ext cx="5150941" cy="1456135"/>
          </a:xfrm>
          <a:prstGeom prst="rect">
            <a:avLst/>
          </a:prstGeom>
        </p:spPr>
        <p:txBody>
          <a:bodyPr anchor="t" rtlCol="false" tIns="0" lIns="0" bIns="0" rIns="0">
            <a:spAutoFit/>
          </a:bodyPr>
          <a:lstStyle/>
          <a:p>
            <a:pPr algn="l">
              <a:lnSpc>
                <a:spcPts val="3562"/>
              </a:lnSpc>
            </a:pPr>
            <a:r>
              <a:rPr lang="en-US" sz="2187">
                <a:solidFill>
                  <a:srgbClr val="D4D4D1"/>
                </a:solidFill>
                <a:latin typeface="Roboto"/>
                <a:ea typeface="Roboto"/>
                <a:cs typeface="Roboto"/>
                <a:sym typeface="Roboto"/>
              </a:rPr>
              <a:t>Background colors should be simplified and used sparingly to avoid overwhelming the user.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DAGXB9J3HWg</dc:identifier>
  <dcterms:modified xsi:type="dcterms:W3CDTF">2011-08-01T06:04:30Z</dcterms:modified>
  <cp:revision>1</cp:revision>
  <dc:title>HTML-Foundation-Framework-Background-Colors (2).pptx</dc:title>
</cp:coreProperties>
</file>